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85"/>
  </p:notesMasterIdLst>
  <p:handoutMasterIdLst>
    <p:handoutMasterId r:id="rId86"/>
  </p:handoutMasterIdLst>
  <p:sldIdLst>
    <p:sldId id="558" r:id="rId2"/>
    <p:sldId id="2209" r:id="rId3"/>
    <p:sldId id="2210" r:id="rId4"/>
    <p:sldId id="2211" r:id="rId5"/>
    <p:sldId id="2215" r:id="rId6"/>
    <p:sldId id="485" r:id="rId7"/>
    <p:sldId id="2207" r:id="rId8"/>
    <p:sldId id="2206" r:id="rId9"/>
    <p:sldId id="2114" r:id="rId10"/>
    <p:sldId id="2115" r:id="rId11"/>
    <p:sldId id="2150" r:id="rId12"/>
    <p:sldId id="340" r:id="rId13"/>
    <p:sldId id="2015" r:id="rId14"/>
    <p:sldId id="2134" r:id="rId15"/>
    <p:sldId id="2120" r:id="rId16"/>
    <p:sldId id="2135" r:id="rId17"/>
    <p:sldId id="2136" r:id="rId18"/>
    <p:sldId id="2137" r:id="rId19"/>
    <p:sldId id="2138" r:id="rId20"/>
    <p:sldId id="2139" r:id="rId21"/>
    <p:sldId id="2140" r:id="rId22"/>
    <p:sldId id="2141" r:id="rId23"/>
    <p:sldId id="2142" r:id="rId24"/>
    <p:sldId id="2143" r:id="rId25"/>
    <p:sldId id="2144" r:id="rId26"/>
    <p:sldId id="2145" r:id="rId27"/>
    <p:sldId id="2146" r:id="rId28"/>
    <p:sldId id="2147" r:id="rId29"/>
    <p:sldId id="2148" r:id="rId30"/>
    <p:sldId id="2149" r:id="rId31"/>
    <p:sldId id="2153" r:id="rId32"/>
    <p:sldId id="2183" r:id="rId33"/>
    <p:sldId id="2182" r:id="rId34"/>
    <p:sldId id="2166" r:id="rId35"/>
    <p:sldId id="2167" r:id="rId36"/>
    <p:sldId id="2168" r:id="rId37"/>
    <p:sldId id="2185" r:id="rId38"/>
    <p:sldId id="2186" r:id="rId39"/>
    <p:sldId id="2169" r:id="rId40"/>
    <p:sldId id="2184" r:id="rId41"/>
    <p:sldId id="2170" r:id="rId42"/>
    <p:sldId id="2187" r:id="rId43"/>
    <p:sldId id="2188" r:id="rId44"/>
    <p:sldId id="2171" r:id="rId45"/>
    <p:sldId id="2172" r:id="rId46"/>
    <p:sldId id="2173" r:id="rId47"/>
    <p:sldId id="2174" r:id="rId48"/>
    <p:sldId id="2175" r:id="rId49"/>
    <p:sldId id="2176" r:id="rId50"/>
    <p:sldId id="2177" r:id="rId51"/>
    <p:sldId id="2189" r:id="rId52"/>
    <p:sldId id="2190" r:id="rId53"/>
    <p:sldId id="2193" r:id="rId54"/>
    <p:sldId id="2194" r:id="rId55"/>
    <p:sldId id="2195" r:id="rId56"/>
    <p:sldId id="2196" r:id="rId57"/>
    <p:sldId id="2197" r:id="rId58"/>
    <p:sldId id="2198" r:id="rId59"/>
    <p:sldId id="2199" r:id="rId60"/>
    <p:sldId id="2181" r:id="rId61"/>
    <p:sldId id="2180" r:id="rId62"/>
    <p:sldId id="2165" r:id="rId63"/>
    <p:sldId id="2004" r:id="rId64"/>
    <p:sldId id="2202" r:id="rId65"/>
    <p:sldId id="2203" r:id="rId66"/>
    <p:sldId id="2204" r:id="rId67"/>
    <p:sldId id="2005" r:id="rId68"/>
    <p:sldId id="2006" r:id="rId69"/>
    <p:sldId id="534" r:id="rId70"/>
    <p:sldId id="535" r:id="rId71"/>
    <p:sldId id="662" r:id="rId72"/>
    <p:sldId id="663" r:id="rId73"/>
    <p:sldId id="1853" r:id="rId74"/>
    <p:sldId id="2154" r:id="rId75"/>
    <p:sldId id="2155" r:id="rId76"/>
    <p:sldId id="2156" r:id="rId77"/>
    <p:sldId id="2157" r:id="rId78"/>
    <p:sldId id="2158" r:id="rId79"/>
    <p:sldId id="2159" r:id="rId80"/>
    <p:sldId id="2160" r:id="rId81"/>
    <p:sldId id="2212" r:id="rId82"/>
    <p:sldId id="2213" r:id="rId83"/>
    <p:sldId id="221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209"/>
            <p14:sldId id="2210"/>
            <p14:sldId id="2211"/>
            <p14:sldId id="2215"/>
          </p14:sldIdLst>
        </p14:section>
        <p14:section name="Practical Application" id="{83EFAE05-DB05-4B98-83A7-E27169126674}">
          <p14:sldIdLst>
            <p14:sldId id="485"/>
            <p14:sldId id="2207"/>
            <p14:sldId id="2206"/>
            <p14:sldId id="2114"/>
            <p14:sldId id="2115"/>
            <p14:sldId id="2150"/>
          </p14:sldIdLst>
        </p14:section>
        <p14:section name="Session Content" id="{21CFCDC3-C0B9-455D-A009-52197B001513}">
          <p14:sldIdLst>
            <p14:sldId id="340"/>
            <p14:sldId id="2015"/>
            <p14:sldId id="2134"/>
            <p14:sldId id="2120"/>
            <p14:sldId id="2135"/>
            <p14:sldId id="2136"/>
            <p14:sldId id="2137"/>
            <p14:sldId id="2138"/>
            <p14:sldId id="2139"/>
            <p14:sldId id="2140"/>
            <p14:sldId id="2141"/>
            <p14:sldId id="2142"/>
            <p14:sldId id="2143"/>
            <p14:sldId id="2144"/>
            <p14:sldId id="2145"/>
            <p14:sldId id="2146"/>
            <p14:sldId id="2147"/>
            <p14:sldId id="2148"/>
            <p14:sldId id="2149"/>
            <p14:sldId id="2153"/>
            <p14:sldId id="2183"/>
            <p14:sldId id="2182"/>
            <p14:sldId id="2166"/>
            <p14:sldId id="2167"/>
            <p14:sldId id="2168"/>
            <p14:sldId id="2185"/>
            <p14:sldId id="2186"/>
            <p14:sldId id="2169"/>
            <p14:sldId id="2184"/>
            <p14:sldId id="2170"/>
            <p14:sldId id="2187"/>
            <p14:sldId id="2188"/>
            <p14:sldId id="2171"/>
            <p14:sldId id="2172"/>
            <p14:sldId id="2173"/>
            <p14:sldId id="2174"/>
            <p14:sldId id="2175"/>
            <p14:sldId id="2176"/>
            <p14:sldId id="2177"/>
            <p14:sldId id="2189"/>
            <p14:sldId id="2190"/>
            <p14:sldId id="2193"/>
            <p14:sldId id="2194"/>
            <p14:sldId id="2195"/>
            <p14:sldId id="2196"/>
            <p14:sldId id="2197"/>
            <p14:sldId id="2198"/>
            <p14:sldId id="2199"/>
            <p14:sldId id="2181"/>
            <p14:sldId id="2180"/>
            <p14:sldId id="2165"/>
            <p14:sldId id="2004"/>
            <p14:sldId id="2202"/>
            <p14:sldId id="2203"/>
            <p14:sldId id="2204"/>
          </p14:sldIdLst>
        </p14:section>
        <p14:section name="Additional Concepts" id="{EFE04023-E507-485A-8FDB-794B4E99A3D8}">
          <p14:sldIdLst>
            <p14:sldId id="2005"/>
            <p14:sldId id="2006"/>
          </p14:sldIdLst>
        </p14:section>
        <p14:section name="Session Wrap" id="{A6BDB7F8-75BE-4397-AFEA-B392E4D5B929}">
          <p14:sldIdLst>
            <p14:sldId id="534"/>
            <p14:sldId id="535"/>
            <p14:sldId id="662"/>
          </p14:sldIdLst>
        </p14:section>
        <p14:section name="Additional Materials" id="{959CFC72-D76C-40F8-9BAE-694F716F0A28}">
          <p14:sldIdLst>
            <p14:sldId id="663"/>
            <p14:sldId id="1853"/>
            <p14:sldId id="2154"/>
            <p14:sldId id="2155"/>
            <p14:sldId id="2156"/>
            <p14:sldId id="2157"/>
            <p14:sldId id="2158"/>
            <p14:sldId id="2159"/>
            <p14:sldId id="2160"/>
            <p14:sldId id="2212"/>
            <p14:sldId id="2213"/>
            <p14:sldId id="22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2" autoAdjust="0"/>
    <p:restoredTop sz="84669" autoAdjust="0"/>
  </p:normalViewPr>
  <p:slideViewPr>
    <p:cSldViewPr snapToObjects="1">
      <p:cViewPr varScale="1">
        <p:scale>
          <a:sx n="76" d="100"/>
          <a:sy n="76" d="100"/>
        </p:scale>
        <p:origin x="1627" y="48"/>
      </p:cViewPr>
      <p:guideLst>
        <p:guide orient="horz" pos="2160"/>
        <p:guide pos="2880"/>
      </p:guideLst>
    </p:cSldViewPr>
  </p:slideViewPr>
  <p:notesTextViewPr>
    <p:cViewPr>
      <p:scale>
        <a:sx n="3" d="2"/>
        <a:sy n="3" d="2"/>
      </p:scale>
      <p:origin x="0" y="0"/>
    </p:cViewPr>
  </p:notesTextViewPr>
  <p:sorterViewPr>
    <p:cViewPr varScale="1">
      <p:scale>
        <a:sx n="1" d="1"/>
        <a:sy n="1" d="1"/>
      </p:scale>
      <p:origin x="0" y="-11136"/>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6/21/2016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06-13T22:34:26.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10790 16224,'0'0,"0"-50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06-13T22:34:26.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10790 16224,'0'0,"0"-50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6/21/2016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dirty="0"/>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31</a:t>
            </a:fld>
            <a:endParaRPr lang="en-US"/>
          </a:p>
        </p:txBody>
      </p:sp>
    </p:spTree>
    <p:extLst>
      <p:ext uri="{BB962C8B-B14F-4D97-AF65-F5344CB8AC3E}">
        <p14:creationId xmlns:p14="http://schemas.microsoft.com/office/powerpoint/2010/main" val="110279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a:t>
            </a:r>
            <a:r>
              <a:rPr lang="en-US" baseline="0" dirty="0" smtClean="0"/>
              <a:t> backdrop, let’s discuss risk management as many face it today</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a:p>
        </p:txBody>
      </p:sp>
    </p:spTree>
    <p:extLst>
      <p:ext uri="{BB962C8B-B14F-4D97-AF65-F5344CB8AC3E}">
        <p14:creationId xmlns:p14="http://schemas.microsoft.com/office/powerpoint/2010/main" val="2386960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51</a:t>
            </a:fld>
            <a:endParaRPr lang="en-US"/>
          </a:p>
        </p:txBody>
      </p:sp>
    </p:spTree>
    <p:extLst>
      <p:ext uri="{BB962C8B-B14F-4D97-AF65-F5344CB8AC3E}">
        <p14:creationId xmlns:p14="http://schemas.microsoft.com/office/powerpoint/2010/main" val="244056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52</a:t>
            </a:fld>
            <a:endParaRPr lang="en-US"/>
          </a:p>
        </p:txBody>
      </p:sp>
    </p:spTree>
    <p:extLst>
      <p:ext uri="{BB962C8B-B14F-4D97-AF65-F5344CB8AC3E}">
        <p14:creationId xmlns:p14="http://schemas.microsoft.com/office/powerpoint/2010/main" val="190049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53</a:t>
            </a:fld>
            <a:endParaRPr lang="en-US"/>
          </a:p>
        </p:txBody>
      </p:sp>
    </p:spTree>
    <p:extLst>
      <p:ext uri="{BB962C8B-B14F-4D97-AF65-F5344CB8AC3E}">
        <p14:creationId xmlns:p14="http://schemas.microsoft.com/office/powerpoint/2010/main" val="1248208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54</a:t>
            </a:fld>
            <a:endParaRPr lang="en-US"/>
          </a:p>
        </p:txBody>
      </p:sp>
    </p:spTree>
    <p:extLst>
      <p:ext uri="{BB962C8B-B14F-4D97-AF65-F5344CB8AC3E}">
        <p14:creationId xmlns:p14="http://schemas.microsoft.com/office/powerpoint/2010/main" val="25656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55</a:t>
            </a:fld>
            <a:endParaRPr lang="en-US"/>
          </a:p>
        </p:txBody>
      </p:sp>
    </p:spTree>
    <p:extLst>
      <p:ext uri="{BB962C8B-B14F-4D97-AF65-F5344CB8AC3E}">
        <p14:creationId xmlns:p14="http://schemas.microsoft.com/office/powerpoint/2010/main" val="3054165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56</a:t>
            </a:fld>
            <a:endParaRPr lang="en-US"/>
          </a:p>
        </p:txBody>
      </p:sp>
    </p:spTree>
    <p:extLst>
      <p:ext uri="{BB962C8B-B14F-4D97-AF65-F5344CB8AC3E}">
        <p14:creationId xmlns:p14="http://schemas.microsoft.com/office/powerpoint/2010/main" val="4132332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57</a:t>
            </a:fld>
            <a:endParaRPr lang="en-US"/>
          </a:p>
        </p:txBody>
      </p:sp>
    </p:spTree>
    <p:extLst>
      <p:ext uri="{BB962C8B-B14F-4D97-AF65-F5344CB8AC3E}">
        <p14:creationId xmlns:p14="http://schemas.microsoft.com/office/powerpoint/2010/main" val="950539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Ponemon says that because the stolen data was e-mail information, the costs won't be as high as if financial information had been stolen.</a:t>
            </a:r>
            <a:endParaRPr lang="en-US" dirty="0"/>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58</a:t>
            </a:fld>
            <a:endParaRPr lang="en-US"/>
          </a:p>
        </p:txBody>
      </p:sp>
    </p:spTree>
    <p:extLst>
      <p:ext uri="{BB962C8B-B14F-4D97-AF65-F5344CB8AC3E}">
        <p14:creationId xmlns:p14="http://schemas.microsoft.com/office/powerpoint/2010/main" val="22222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382938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59</a:t>
            </a:fld>
            <a:endParaRPr lang="en-US"/>
          </a:p>
        </p:txBody>
      </p:sp>
    </p:spTree>
    <p:extLst>
      <p:ext uri="{BB962C8B-B14F-4D97-AF65-F5344CB8AC3E}">
        <p14:creationId xmlns:p14="http://schemas.microsoft.com/office/powerpoint/2010/main" val="2352858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60</a:t>
            </a:fld>
            <a:endParaRPr lang="en-US"/>
          </a:p>
        </p:txBody>
      </p:sp>
    </p:spTree>
    <p:extLst>
      <p:ext uri="{BB962C8B-B14F-4D97-AF65-F5344CB8AC3E}">
        <p14:creationId xmlns:p14="http://schemas.microsoft.com/office/powerpoint/2010/main" val="210880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61</a:t>
            </a:fld>
            <a:endParaRPr lang="en-US"/>
          </a:p>
        </p:txBody>
      </p:sp>
    </p:spTree>
    <p:extLst>
      <p:ext uri="{BB962C8B-B14F-4D97-AF65-F5344CB8AC3E}">
        <p14:creationId xmlns:p14="http://schemas.microsoft.com/office/powerpoint/2010/main" val="807165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69</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70</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Rot="1" noChangeAspect="1" noTextEdit="1"/>
          </p:cNvSpPr>
          <p:nvPr>
            <p:ph type="sldImg"/>
          </p:nvPr>
        </p:nvSpPr>
        <p:spPr bwMode="auto">
          <a:noFill/>
          <a:ln>
            <a:solidFill>
              <a:srgbClr val="000000"/>
            </a:solidFill>
            <a:miter lim="800000"/>
            <a:headEnd/>
            <a:tailEnd/>
          </a:ln>
        </p:spPr>
      </p:sp>
      <p:sp>
        <p:nvSpPr>
          <p:cNvPr id="71682"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678576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TextEdit="1"/>
          </p:cNvSpPr>
          <p:nvPr>
            <p:ph type="sldImg"/>
          </p:nvPr>
        </p:nvSpPr>
        <p:spPr bwMode="auto">
          <a:noFill/>
          <a:ln>
            <a:solidFill>
              <a:srgbClr val="000000"/>
            </a:solidFill>
            <a:miter lim="800000"/>
            <a:headEnd/>
            <a:tailEnd/>
          </a:ln>
        </p:spPr>
      </p:sp>
      <p:sp>
        <p:nvSpPr>
          <p:cNvPr id="73730"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248994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TextEdit="1"/>
          </p:cNvSpPr>
          <p:nvPr>
            <p:ph type="sldImg"/>
          </p:nvPr>
        </p:nvSpPr>
        <p:spPr bwMode="auto">
          <a:noFill/>
          <a:ln>
            <a:solidFill>
              <a:srgbClr val="000000"/>
            </a:solidFill>
            <a:miter lim="800000"/>
            <a:headEnd/>
            <a:tailEnd/>
          </a:ln>
        </p:spPr>
      </p:sp>
      <p:sp>
        <p:nvSpPr>
          <p:cNvPr id="75778"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2073103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TextEdit="1"/>
          </p:cNvSpPr>
          <p:nvPr>
            <p:ph type="sldImg"/>
          </p:nvPr>
        </p:nvSpPr>
        <p:spPr bwMode="auto">
          <a:noFill/>
          <a:ln>
            <a:solidFill>
              <a:srgbClr val="000000"/>
            </a:solidFill>
            <a:miter lim="800000"/>
            <a:headEnd/>
            <a:tailEnd/>
          </a:ln>
        </p:spPr>
      </p:sp>
      <p:sp>
        <p:nvSpPr>
          <p:cNvPr id="77826"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1142342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TextEdit="1"/>
          </p:cNvSpPr>
          <p:nvPr>
            <p:ph type="sldImg"/>
          </p:nvPr>
        </p:nvSpPr>
        <p:spPr bwMode="auto">
          <a:noFill/>
          <a:ln>
            <a:solidFill>
              <a:srgbClr val="000000"/>
            </a:solidFill>
            <a:miter lim="800000"/>
            <a:headEnd/>
            <a:tailEnd/>
          </a:ln>
        </p:spPr>
      </p:sp>
      <p:sp>
        <p:nvSpPr>
          <p:cNvPr id="79874"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147467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427687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TextEdit="1"/>
          </p:cNvSpPr>
          <p:nvPr>
            <p:ph type="sldImg"/>
          </p:nvPr>
        </p:nvSpPr>
        <p:spPr bwMode="auto">
          <a:noFill/>
          <a:ln>
            <a:solidFill>
              <a:srgbClr val="000000"/>
            </a:solidFill>
            <a:miter lim="800000"/>
            <a:headEnd/>
            <a:tailEnd/>
          </a:ln>
        </p:spPr>
      </p:sp>
      <p:sp>
        <p:nvSpPr>
          <p:cNvPr id="81922" name="Rectangle 3"/>
          <p:cNvSpPr>
            <a:spLocks noGrp="1"/>
          </p:cNvSpPr>
          <p:nvPr>
            <p:ph type="body" idx="1"/>
          </p:nvPr>
        </p:nvSpPr>
        <p:spPr/>
        <p:txBody>
          <a:bodyPr/>
          <a:lstStyle/>
          <a:p>
            <a:endParaRPr lang="en-US" smtClean="0"/>
          </a:p>
        </p:txBody>
      </p:sp>
    </p:spTree>
    <p:extLst>
      <p:ext uri="{BB962C8B-B14F-4D97-AF65-F5344CB8AC3E}">
        <p14:creationId xmlns:p14="http://schemas.microsoft.com/office/powerpoint/2010/main" val="318521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a:t>
            </a:fld>
            <a:endParaRPr lang="en-US"/>
          </a:p>
        </p:txBody>
      </p:sp>
    </p:spTree>
    <p:extLst>
      <p:ext uri="{BB962C8B-B14F-4D97-AF65-F5344CB8AC3E}">
        <p14:creationId xmlns:p14="http://schemas.microsoft.com/office/powerpoint/2010/main" val="10406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a:t>
            </a:fld>
            <a:endParaRPr lang="en-US" dirty="0"/>
          </a:p>
        </p:txBody>
      </p:sp>
    </p:spTree>
    <p:extLst>
      <p:ext uri="{BB962C8B-B14F-4D97-AF65-F5344CB8AC3E}">
        <p14:creationId xmlns:p14="http://schemas.microsoft.com/office/powerpoint/2010/main" val="80424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9</a:t>
            </a:fld>
            <a:endParaRPr lang="en-US"/>
          </a:p>
        </p:txBody>
      </p:sp>
    </p:spTree>
    <p:extLst>
      <p:ext uri="{BB962C8B-B14F-4D97-AF65-F5344CB8AC3E}">
        <p14:creationId xmlns:p14="http://schemas.microsoft.com/office/powerpoint/2010/main" val="38494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10</a:t>
            </a:fld>
            <a:endParaRPr lang="en-US"/>
          </a:p>
        </p:txBody>
      </p:sp>
    </p:spTree>
    <p:extLst>
      <p:ext uri="{BB962C8B-B14F-4D97-AF65-F5344CB8AC3E}">
        <p14:creationId xmlns:p14="http://schemas.microsoft.com/office/powerpoint/2010/main" val="2108192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14</a:t>
            </a:fld>
            <a:endParaRPr lang="en-US"/>
          </a:p>
        </p:txBody>
      </p:sp>
    </p:spTree>
    <p:extLst>
      <p:ext uri="{BB962C8B-B14F-4D97-AF65-F5344CB8AC3E}">
        <p14:creationId xmlns:p14="http://schemas.microsoft.com/office/powerpoint/2010/main" val="1982119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google.com/trends" TargetMode="External"/><Relationship Id="rId7" Type="http://schemas.openxmlformats.org/officeDocument/2006/relationships/hyperlink" Target="http://societyinforisk.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securitymetrics.org/" TargetMode="External"/><Relationship Id="rId5" Type="http://schemas.openxmlformats.org/officeDocument/2006/relationships/hyperlink" Target="http://www.metricjunkie.com/" TargetMode="External"/><Relationship Id="rId4" Type="http://schemas.openxmlformats.org/officeDocument/2006/relationships/hyperlink" Target="http://www.trendistic.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zeltser.com/cheat-sheets/human-communications-cheat-sheet.html"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7" Type="http://schemas.openxmlformats.org/officeDocument/2006/relationships/hyperlink" Target="https://goo.gl/7WTLAF"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www.cloudauditcontrols.com/" TargetMode="External"/><Relationship Id="rId5" Type="http://schemas.openxmlformats.org/officeDocument/2006/relationships/hyperlink" Target="http://www.linkedin.com/in/ChristopherDavis" TargetMode="External"/><Relationship Id="rId4" Type="http://schemas.openxmlformats.org/officeDocument/2006/relationships/hyperlink" Target="mailto:cmd140430@utdallas.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isc.sans.org/diary.html?storyid=4939" TargetMode="External"/><Relationship Id="rId2" Type="http://schemas.openxmlformats.org/officeDocument/2006/relationships/hyperlink" Target="http://isc.sans.org/diary.html?storyid=452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itches.techcrunch.com/pitch/16-smugmug" TargetMode="External"/><Relationship Id="rId2" Type="http://schemas.openxmlformats.org/officeDocument/2006/relationships/hyperlink" Target="http://pitches.techcrunch.com/" TargetMode="External"/><Relationship Id="rId1" Type="http://schemas.openxmlformats.org/officeDocument/2006/relationships/slideLayout" Target="../slideLayouts/slideLayout2.xml"/><Relationship Id="rId5" Type="http://schemas.openxmlformats.org/officeDocument/2006/relationships/hyperlink" Target="http://pitches.techcrunch.com/pitch/30-framr" TargetMode="External"/><Relationship Id="rId4" Type="http://schemas.openxmlformats.org/officeDocument/2006/relationships/hyperlink" Target="http://pitches.techcrunch.com/pitch/8-ugob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amazon.com/dp/1400064287" TargetMode="External"/><Relationship Id="rId2" Type="http://schemas.openxmlformats.org/officeDocument/2006/relationships/hyperlink" Target="http://www.amazon.com/dp/1416570969" TargetMode="External"/><Relationship Id="rId1" Type="http://schemas.openxmlformats.org/officeDocument/2006/relationships/slideLayout" Target="../slideLayouts/slideLayout2.xml"/><Relationship Id="rId4" Type="http://schemas.openxmlformats.org/officeDocument/2006/relationships/hyperlink" Target="http://zeltser.com/security-management/how-to-be-heard.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2" Type="http://schemas.openxmlformats.org/officeDocument/2006/relationships/hyperlink" Target="http://whatis.techtarget.com/definition/0,,sid9_gci826135,00.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emf"/><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www.issa.org/" TargetMode="External"/><Relationship Id="rId13" Type="http://schemas.openxmlformats.org/officeDocument/2006/relationships/hyperlink" Target="http://www.ponemon.org/" TargetMode="External"/><Relationship Id="rId3" Type="http://schemas.openxmlformats.org/officeDocument/2006/relationships/hyperlink" Target="http://www.opensecurityfoundation.org/" TargetMode="External"/><Relationship Id="rId7" Type="http://schemas.openxmlformats.org/officeDocument/2006/relationships/hyperlink" Target="http://www.isaca.org/" TargetMode="External"/><Relationship Id="rId12" Type="http://schemas.openxmlformats.org/officeDocument/2006/relationships/hyperlink" Target="http://www.sans.org/" TargetMode="External"/><Relationship Id="rId2" Type="http://schemas.openxmlformats.org/officeDocument/2006/relationships/notesSlide" Target="../notesSlides/notesSlide13.xml"/><Relationship Id="rId16"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hyperlink" Target="http://www.idtheftcenter.org/" TargetMode="External"/><Relationship Id="rId11" Type="http://schemas.openxmlformats.org/officeDocument/2006/relationships/hyperlink" Target="http://www.privacyrights.org/" TargetMode="External"/><Relationship Id="rId5" Type="http://schemas.openxmlformats.org/officeDocument/2006/relationships/hyperlink" Target="http://www.databreaches.net/" TargetMode="External"/><Relationship Id="rId15" Type="http://schemas.openxmlformats.org/officeDocument/2006/relationships/customXml" Target="../ink/ink2.xml"/><Relationship Id="rId10" Type="http://schemas.openxmlformats.org/officeDocument/2006/relationships/hyperlink" Target="http://owasp.com/index.php/Main_Page" TargetMode="External"/><Relationship Id="rId4" Type="http://schemas.openxmlformats.org/officeDocument/2006/relationships/hyperlink" Target="http://gocsi.com/" TargetMode="External"/><Relationship Id="rId9" Type="http://schemas.openxmlformats.org/officeDocument/2006/relationships/hyperlink" Target="http://www.mitre.org/" TargetMode="External"/><Relationship Id="rId14" Type="http://schemas.openxmlformats.org/officeDocument/2006/relationships/hyperlink" Target="http://bit.ly/h5BnXJ"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m/trends" TargetMode="External"/><Relationship Id="rId7" Type="http://schemas.openxmlformats.org/officeDocument/2006/relationships/hyperlink" Target="http://societyinforisk.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securitymetrics.org/" TargetMode="External"/><Relationship Id="rId5" Type="http://schemas.openxmlformats.org/officeDocument/2006/relationships/hyperlink" Target="http://www.metricjunkie.com/" TargetMode="External"/><Relationship Id="rId4" Type="http://schemas.openxmlformats.org/officeDocument/2006/relationships/hyperlink" Target="http://www.trendistic.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www.isecom.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oissg.org/" TargetMode="External"/><Relationship Id="rId5" Type="http://schemas.openxmlformats.org/officeDocument/2006/relationships/hyperlink" Target="http://www.ffiec.gov/ffiecinfobase/index.html" TargetMode="External"/><Relationship Id="rId4" Type="http://schemas.openxmlformats.org/officeDocument/2006/relationships/hyperlink" Target="http://csrc.ncsl.nist.gov/publications/nistpubs/index.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emf"/><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hyperlink" Target="http://www.issa.org/" TargetMode="External"/><Relationship Id="rId13" Type="http://schemas.openxmlformats.org/officeDocument/2006/relationships/hyperlink" Target="http://www.ponemon.org/" TargetMode="External"/><Relationship Id="rId3" Type="http://schemas.openxmlformats.org/officeDocument/2006/relationships/hyperlink" Target="http://www.opensecurityfoundation.org/" TargetMode="External"/><Relationship Id="rId7" Type="http://schemas.openxmlformats.org/officeDocument/2006/relationships/hyperlink" Target="http://www.isaca.org/" TargetMode="External"/><Relationship Id="rId12" Type="http://schemas.openxmlformats.org/officeDocument/2006/relationships/hyperlink" Target="http://www.sans.org/" TargetMode="External"/><Relationship Id="rId2" Type="http://schemas.openxmlformats.org/officeDocument/2006/relationships/notesSlide" Target="../notesSlides/notesSlide6.xml"/><Relationship Id="rId16"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hyperlink" Target="http://www.idtheftcenter.org/" TargetMode="External"/><Relationship Id="rId11" Type="http://schemas.openxmlformats.org/officeDocument/2006/relationships/hyperlink" Target="http://www.privacyrights.org/" TargetMode="External"/><Relationship Id="rId5" Type="http://schemas.openxmlformats.org/officeDocument/2006/relationships/hyperlink" Target="http://www.databreaches.net/" TargetMode="External"/><Relationship Id="rId15" Type="http://schemas.openxmlformats.org/officeDocument/2006/relationships/customXml" Target="../ink/ink1.xml"/><Relationship Id="rId10" Type="http://schemas.openxmlformats.org/officeDocument/2006/relationships/hyperlink" Target="http://owasp.com/index.php/Main_Page" TargetMode="External"/><Relationship Id="rId4" Type="http://schemas.openxmlformats.org/officeDocument/2006/relationships/hyperlink" Target="http://gocsi.com/" TargetMode="External"/><Relationship Id="rId9" Type="http://schemas.openxmlformats.org/officeDocument/2006/relationships/hyperlink" Target="http://www.mitre.org/" TargetMode="External"/><Relationship Id="rId14" Type="http://schemas.openxmlformats.org/officeDocument/2006/relationships/hyperlink" Target="http://bit.ly/h5BnX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Session </a:t>
            </a:r>
            <a:r>
              <a:rPr lang="en-US" dirty="0" smtClean="0"/>
              <a:t>12 </a:t>
            </a:r>
            <a:r>
              <a:rPr lang="en-US" dirty="0"/>
              <a:t>- Emerging Compromise</a:t>
            </a:r>
          </a:p>
        </p:txBody>
      </p:sp>
      <p:sp>
        <p:nvSpPr>
          <p:cNvPr id="7" name="Subtitle 6"/>
          <p:cNvSpPr>
            <a:spLocks noGrp="1"/>
          </p:cNvSpPr>
          <p:nvPr>
            <p:ph type="subTitle" idx="1"/>
          </p:nvPr>
        </p:nvSpPr>
        <p:spPr/>
        <p:txBody>
          <a:bodyPr/>
          <a:lstStyle/>
          <a:p>
            <a:r>
              <a:rPr lang="en-US" dirty="0" smtClean="0"/>
              <a:t>MIS 6311-501 Cyber Security Fundamentals</a:t>
            </a:r>
          </a:p>
          <a:p>
            <a:r>
              <a:rPr lang="en-US" dirty="0"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Google trends: </a:t>
            </a:r>
            <a:r>
              <a:rPr lang="en-US" u="sng" dirty="0" smtClean="0">
                <a:hlinkClick r:id="rId3"/>
              </a:rPr>
              <a:t>http</a:t>
            </a:r>
            <a:r>
              <a:rPr lang="en-US" u="sng" dirty="0">
                <a:hlinkClick r:id="rId3"/>
              </a:rPr>
              <a:t>://www.google.com/trends</a:t>
            </a:r>
            <a:r>
              <a:rPr lang="en-US" dirty="0"/>
              <a:t> </a:t>
            </a:r>
          </a:p>
          <a:p>
            <a:r>
              <a:rPr lang="en-US" dirty="0"/>
              <a:t>Twitter </a:t>
            </a:r>
            <a:r>
              <a:rPr lang="en-US" dirty="0" smtClean="0"/>
              <a:t>Trends: </a:t>
            </a:r>
            <a:r>
              <a:rPr lang="en-US" u="sng" dirty="0" smtClean="0">
                <a:hlinkClick r:id="rId4"/>
              </a:rPr>
              <a:t>www.trendistic.com</a:t>
            </a:r>
            <a:r>
              <a:rPr lang="en-US" dirty="0" smtClean="0"/>
              <a:t> </a:t>
            </a:r>
            <a:endParaRPr lang="en-US" dirty="0"/>
          </a:p>
          <a:p>
            <a:r>
              <a:rPr lang="en-US" dirty="0"/>
              <a:t>Amazon:	</a:t>
            </a:r>
            <a:r>
              <a:rPr lang="en-US" u="sng" dirty="0">
                <a:hlinkClick r:id="rId5"/>
              </a:rPr>
              <a:t>http://www.metricjunkie.com</a:t>
            </a:r>
            <a:r>
              <a:rPr lang="en-US" u="sng" dirty="0" smtClean="0">
                <a:hlinkClick r:id="rId5"/>
              </a:rPr>
              <a:t>/</a:t>
            </a:r>
            <a:endParaRPr lang="en-US" u="sng" dirty="0" smtClean="0"/>
          </a:p>
          <a:p>
            <a:pPr marL="0" indent="0">
              <a:buNone/>
            </a:pPr>
            <a:endParaRPr lang="en-US" dirty="0" smtClean="0"/>
          </a:p>
          <a:p>
            <a:pPr marL="0" indent="0">
              <a:buNone/>
            </a:pPr>
            <a:r>
              <a:rPr lang="en-US" b="1" dirty="0" smtClean="0"/>
              <a:t>More on Risk Analysis: </a:t>
            </a:r>
          </a:p>
          <a:p>
            <a:r>
              <a:rPr lang="en-US" dirty="0" smtClean="0"/>
              <a:t>Security </a:t>
            </a:r>
            <a:r>
              <a:rPr lang="en-US" dirty="0"/>
              <a:t>Metrics mailing list:		</a:t>
            </a:r>
            <a:r>
              <a:rPr lang="en-US" u="sng" dirty="0">
                <a:hlinkClick r:id="rId6"/>
              </a:rPr>
              <a:t>www.securitymetrics.org</a:t>
            </a:r>
            <a:endParaRPr lang="en-US" dirty="0"/>
          </a:p>
          <a:p>
            <a:r>
              <a:rPr lang="en-US" dirty="0"/>
              <a:t>Society of Information Risk Analysts (SIRA):	</a:t>
            </a:r>
            <a:r>
              <a:rPr lang="en-US" u="sng" dirty="0">
                <a:hlinkClick r:id="rId7"/>
              </a:rPr>
              <a:t>http://societyinforisk.org/</a:t>
            </a:r>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Data Trend Analysis Sources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10</a:t>
            </a:fld>
            <a:endParaRPr lang="en-US"/>
          </a:p>
        </p:txBody>
      </p:sp>
      <p:sp>
        <p:nvSpPr>
          <p:cNvPr id="5" name="TextBox 4"/>
          <p:cNvSpPr txBox="1"/>
          <p:nvPr/>
        </p:nvSpPr>
        <p:spPr>
          <a:xfrm>
            <a:off x="381000" y="6096000"/>
            <a:ext cx="8077200" cy="369332"/>
          </a:xfrm>
          <a:prstGeom prst="rect">
            <a:avLst/>
          </a:prstGeom>
          <a:noFill/>
        </p:spPr>
        <p:txBody>
          <a:bodyPr wrap="square" rtlCol="0">
            <a:spAutoFit/>
          </a:bodyPr>
          <a:lstStyle/>
          <a:p>
            <a:r>
              <a:rPr lang="en-US" dirty="0" smtClean="0"/>
              <a:t>List Compiled by: Patrick Florer</a:t>
            </a:r>
            <a:endParaRPr lang="en-US" dirty="0"/>
          </a:p>
        </p:txBody>
      </p:sp>
    </p:spTree>
    <p:extLst>
      <p:ext uri="{BB962C8B-B14F-4D97-AF65-F5344CB8AC3E}">
        <p14:creationId xmlns:p14="http://schemas.microsoft.com/office/powerpoint/2010/main" val="1786826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a:t>
            </a:fld>
            <a:endParaRPr lang="en-US" dirty="0"/>
          </a:p>
        </p:txBody>
      </p:sp>
      <p:pic>
        <p:nvPicPr>
          <p:cNvPr id="3" name="Picture 2"/>
          <p:cNvPicPr>
            <a:picLocks noChangeAspect="1"/>
          </p:cNvPicPr>
          <p:nvPr/>
        </p:nvPicPr>
        <p:blipFill>
          <a:blip r:embed="rId2"/>
          <a:stretch>
            <a:fillRect/>
          </a:stretch>
        </p:blipFill>
        <p:spPr>
          <a:xfrm>
            <a:off x="271670" y="540888"/>
            <a:ext cx="2370025" cy="3033023"/>
          </a:xfrm>
          <a:prstGeom prst="rect">
            <a:avLst/>
          </a:prstGeom>
        </p:spPr>
      </p:pic>
      <p:pic>
        <p:nvPicPr>
          <p:cNvPr id="4" name="Picture 3"/>
          <p:cNvPicPr>
            <a:picLocks noChangeAspect="1"/>
          </p:cNvPicPr>
          <p:nvPr/>
        </p:nvPicPr>
        <p:blipFill>
          <a:blip r:embed="rId3"/>
          <a:stretch>
            <a:fillRect/>
          </a:stretch>
        </p:blipFill>
        <p:spPr>
          <a:xfrm>
            <a:off x="2743200" y="472441"/>
            <a:ext cx="6088908" cy="3017782"/>
          </a:xfrm>
          <a:prstGeom prst="rect">
            <a:avLst/>
          </a:prstGeom>
        </p:spPr>
      </p:pic>
      <p:pic>
        <p:nvPicPr>
          <p:cNvPr id="5" name="Picture 4"/>
          <p:cNvPicPr>
            <a:picLocks noChangeAspect="1"/>
          </p:cNvPicPr>
          <p:nvPr/>
        </p:nvPicPr>
        <p:blipFill>
          <a:blip r:embed="rId4"/>
          <a:stretch>
            <a:fillRect/>
          </a:stretch>
        </p:blipFill>
        <p:spPr>
          <a:xfrm>
            <a:off x="271995" y="3663362"/>
            <a:ext cx="8739483" cy="2286000"/>
          </a:xfrm>
          <a:prstGeom prst="rect">
            <a:avLst/>
          </a:prstGeom>
        </p:spPr>
      </p:pic>
      <p:sp>
        <p:nvSpPr>
          <p:cNvPr id="6" name="Rectangle 5"/>
          <p:cNvSpPr/>
          <p:nvPr/>
        </p:nvSpPr>
        <p:spPr>
          <a:xfrm>
            <a:off x="2286000" y="5949362"/>
            <a:ext cx="4322145" cy="369332"/>
          </a:xfrm>
          <a:prstGeom prst="rect">
            <a:avLst/>
          </a:prstGeom>
        </p:spPr>
        <p:txBody>
          <a:bodyPr wrap="none">
            <a:spAutoFit/>
          </a:bodyPr>
          <a:lstStyle/>
          <a:p>
            <a:r>
              <a:rPr lang="en-US" dirty="0"/>
              <a:t>http://www.insaonline.org/i/d/a/Index.aspx</a:t>
            </a:r>
          </a:p>
        </p:txBody>
      </p:sp>
    </p:spTree>
    <p:extLst>
      <p:ext uri="{BB962C8B-B14F-4D97-AF65-F5344CB8AC3E}">
        <p14:creationId xmlns:p14="http://schemas.microsoft.com/office/powerpoint/2010/main" val="895704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12</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a:t>Emerging Compromise</a:t>
            </a:r>
            <a:endParaRPr lang="en-US" dirty="0" smtClean="0"/>
          </a:p>
        </p:txBody>
      </p:sp>
      <p:sp>
        <p:nvSpPr>
          <p:cNvPr id="2051" name="Rectangle 3"/>
          <p:cNvSpPr>
            <a:spLocks noGrp="1" noChangeArrowheads="1"/>
          </p:cNvSpPr>
          <p:nvPr>
            <p:ph type="subTitle" idx="1"/>
          </p:nvPr>
        </p:nvSpPr>
        <p:spPr/>
        <p:txBody>
          <a:bodyPr>
            <a:normAutofit/>
          </a:bodyPr>
          <a:lstStyle/>
          <a:p>
            <a:endParaRPr lang="en-US" sz="1600" dirty="0" smtClean="0"/>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215727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Skills</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a:solidFill>
                  <a:schemeClr val="tx1">
                    <a:lumMod val="75000"/>
                    <a:lumOff val="25000"/>
                  </a:schemeClr>
                </a:solidFill>
              </a:rPr>
              <a:t>Source: </a:t>
            </a:r>
            <a:r>
              <a:rPr lang="en-US" dirty="0" smtClean="0">
                <a:solidFill>
                  <a:schemeClr val="tx1">
                    <a:lumMod val="75000"/>
                    <a:lumOff val="25000"/>
                  </a:schemeClr>
                </a:solidFill>
              </a:rPr>
              <a:t>Lenny </a:t>
            </a:r>
            <a:r>
              <a:rPr lang="en-US" dirty="0">
                <a:solidFill>
                  <a:schemeClr val="tx1">
                    <a:lumMod val="75000"/>
                    <a:lumOff val="25000"/>
                  </a:schemeClr>
                </a:solidFill>
              </a:rPr>
              <a:t>Zeltser </a:t>
            </a:r>
            <a:r>
              <a:rPr lang="en-US" dirty="0" smtClean="0">
                <a:solidFill>
                  <a:schemeClr val="tx1">
                    <a:lumMod val="75000"/>
                    <a:lumOff val="25000"/>
                  </a:schemeClr>
                </a:solidFill>
              </a:rPr>
              <a:t>(</a:t>
            </a:r>
            <a:r>
              <a:rPr lang="en-US" dirty="0" err="1" smtClean="0">
                <a:solidFill>
                  <a:schemeClr val="tx1">
                    <a:lumMod val="75000"/>
                    <a:lumOff val="25000"/>
                  </a:schemeClr>
                </a:solidFill>
              </a:rPr>
              <a:t>Savvis</a:t>
            </a:r>
            <a:r>
              <a:rPr lang="en-US" dirty="0" smtClean="0">
                <a:solidFill>
                  <a:schemeClr val="tx1">
                    <a:lumMod val="75000"/>
                    <a:lumOff val="25000"/>
                  </a:schemeClr>
                </a:solidFill>
              </a:rPr>
              <a:t> Security Consulting Team Lead)</a:t>
            </a:r>
            <a:endParaRPr lang="en-US" dirty="0">
              <a:solidFill>
                <a:schemeClr val="tx1">
                  <a:lumMod val="75000"/>
                  <a:lumOff val="25000"/>
                </a:schemeClr>
              </a:solidFill>
            </a:endParaRPr>
          </a:p>
          <a:p>
            <a:r>
              <a:rPr lang="en-US" sz="2600" u="sng" dirty="0">
                <a:solidFill>
                  <a:schemeClr val="tx1">
                    <a:lumMod val="75000"/>
                    <a:lumOff val="25000"/>
                  </a:schemeClr>
                </a:solidFill>
                <a:hlinkClick r:id="rId3"/>
              </a:rPr>
              <a:t>http://zeltser.com/cheat-sheets/human-communications-cheat-sheet.html</a:t>
            </a:r>
            <a:r>
              <a:rPr lang="en-US" sz="2600" dirty="0">
                <a:solidFill>
                  <a:schemeClr val="tx1">
                    <a:lumMod val="75000"/>
                    <a:lumOff val="25000"/>
                  </a:schemeClr>
                </a:solidFill>
              </a:rPr>
              <a:t> </a:t>
            </a:r>
          </a:p>
          <a:p>
            <a:r>
              <a:rPr lang="en-US" dirty="0">
                <a:solidFill>
                  <a:schemeClr val="tx1">
                    <a:lumMod val="75000"/>
                    <a:lumOff val="25000"/>
                  </a:schemeClr>
                </a:solidFill>
              </a:rPr>
              <a:t>His website has an MS Word version that can be edited.</a:t>
            </a:r>
          </a:p>
          <a:p>
            <a:endParaRPr lang="en-US" dirty="0">
              <a:solidFill>
                <a:schemeClr val="tx1">
                  <a:lumMod val="75000"/>
                  <a:lumOff val="25000"/>
                </a:schemeClr>
              </a:solidFill>
            </a:endParaRPr>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14</a:t>
            </a:fld>
            <a:endParaRPr lang="en-US"/>
          </a:p>
        </p:txBody>
      </p:sp>
    </p:spTree>
    <p:extLst>
      <p:ext uri="{BB962C8B-B14F-4D97-AF65-F5344CB8AC3E}">
        <p14:creationId xmlns:p14="http://schemas.microsoft.com/office/powerpoint/2010/main" val="2087168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762000"/>
            <a:ext cx="8839201" cy="514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2133600"/>
            <a:ext cx="4610719" cy="224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39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0000" lnSpcReduction="20000"/>
          </a:bodyPr>
          <a:lstStyle/>
          <a:p>
            <a:r>
              <a:rPr lang="en-US" dirty="0"/>
              <a:t>They may want to agree, but emotions won't let them. Help them back out without losing face. </a:t>
            </a:r>
          </a:p>
          <a:p>
            <a:r>
              <a:rPr lang="en-US" dirty="0"/>
              <a:t>Don't assume they don't understand your reasoning; explaining again in the same way often doesn't help. </a:t>
            </a:r>
          </a:p>
          <a:p>
            <a:r>
              <a:rPr lang="en-US" dirty="0"/>
              <a:t>Empathy is the key. What is your listener's perspective? What's important to him or her? </a:t>
            </a:r>
          </a:p>
          <a:p>
            <a:r>
              <a:rPr lang="en-US" dirty="0"/>
              <a:t>Acknowledge your differences in perspectives. </a:t>
            </a:r>
          </a:p>
          <a:p>
            <a:r>
              <a:rPr lang="en-US" dirty="0"/>
              <a:t>Phrase your argument using your listener's terminology, objectives, and world view. </a:t>
            </a:r>
          </a:p>
          <a:p>
            <a:r>
              <a:rPr lang="en-US" dirty="0"/>
              <a:t>Maybe you're not yelling loudly enough. (Kidding!) </a:t>
            </a:r>
          </a:p>
          <a:p>
            <a:r>
              <a:rPr lang="en-US" dirty="0"/>
              <a:t>Take a time out. Switch the venue or medium. </a:t>
            </a:r>
          </a:p>
          <a:p>
            <a:r>
              <a:rPr lang="en-US" dirty="0"/>
              <a:t>Involve an impartial, respected person as a mediator. </a:t>
            </a:r>
          </a:p>
          <a:p>
            <a:r>
              <a:rPr lang="en-US" dirty="0"/>
              <a:t>Watch out for jargon. If it obfuscates the issue, look for a way to get it rephrased. </a:t>
            </a:r>
          </a:p>
          <a:p>
            <a:r>
              <a:rPr lang="en-US" dirty="0"/>
              <a:t>Track interaction approaches that work with the person; stick to the method that succeeded earlier. </a:t>
            </a:r>
          </a:p>
          <a:p>
            <a:r>
              <a:rPr lang="en-US" dirty="0"/>
              <a:t>Maybe you're wrong. It happens to the best of us</a:t>
            </a:r>
            <a:r>
              <a:rPr lang="en-US" dirty="0" smtClean="0"/>
              <a:t>.</a:t>
            </a:r>
            <a:endParaRPr lang="en-US" dirty="0"/>
          </a:p>
        </p:txBody>
      </p:sp>
      <p:sp>
        <p:nvSpPr>
          <p:cNvPr id="4" name="Title 3"/>
          <p:cNvSpPr>
            <a:spLocks noGrp="1"/>
          </p:cNvSpPr>
          <p:nvPr>
            <p:ph type="title"/>
          </p:nvPr>
        </p:nvSpPr>
        <p:spPr/>
        <p:txBody>
          <a:bodyPr/>
          <a:lstStyle/>
          <a:p>
            <a:r>
              <a:rPr lang="en-US" dirty="0"/>
              <a:t>What if They Just Don't Get It</a:t>
            </a:r>
            <a:r>
              <a:rPr lang="en-US" dirty="0" smtClean="0"/>
              <a:t>?</a:t>
            </a:r>
            <a:endParaRPr lang="en-US" dirty="0"/>
          </a:p>
        </p:txBody>
      </p:sp>
      <p:sp>
        <p:nvSpPr>
          <p:cNvPr id="3" name="Slide Number Placeholder 2"/>
          <p:cNvSpPr>
            <a:spLocks noGrp="1"/>
          </p:cNvSpPr>
          <p:nvPr>
            <p:ph type="sldNum" sz="quarter" idx="10"/>
          </p:nvPr>
        </p:nvSpPr>
        <p:spPr/>
        <p:txBody>
          <a:bodyPr/>
          <a:lstStyle/>
          <a:p>
            <a:pPr>
              <a:defRPr/>
            </a:pPr>
            <a:fld id="{C4A792A6-FF81-41EF-AAD9-A686BE6BAE11}" type="slidenum">
              <a:rPr lang="en-US" smtClean="0"/>
              <a:pPr>
                <a:defRPr/>
              </a:pPr>
              <a:t>16</a:t>
            </a:fld>
            <a:endParaRPr lang="en-US"/>
          </a:p>
        </p:txBody>
      </p:sp>
    </p:spTree>
    <p:extLst>
      <p:ext uri="{BB962C8B-B14F-4D97-AF65-F5344CB8AC3E}">
        <p14:creationId xmlns:p14="http://schemas.microsoft.com/office/powerpoint/2010/main" val="3192950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0" indent="0">
              <a:buNone/>
            </a:pPr>
            <a:r>
              <a:rPr lang="en-US" b="1" dirty="0"/>
              <a:t>Persuading a More Technical Person</a:t>
            </a:r>
          </a:p>
          <a:p>
            <a:r>
              <a:rPr lang="en-US" dirty="0"/>
              <a:t>Research technical aspects of the issue beforehand. What objections or new data may arise? </a:t>
            </a:r>
          </a:p>
          <a:p>
            <a:r>
              <a:rPr lang="en-US" dirty="0"/>
              <a:t>Get solid data to support your argument. Be ready to drill into details. </a:t>
            </a:r>
          </a:p>
          <a:p>
            <a:r>
              <a:rPr lang="en-US" dirty="0"/>
              <a:t>Practice in front of a friendly more technical person. </a:t>
            </a:r>
          </a:p>
          <a:p>
            <a:pPr marL="0" indent="0">
              <a:buNone/>
            </a:pPr>
            <a:endParaRPr lang="en-US" b="1" dirty="0" smtClean="0"/>
          </a:p>
          <a:p>
            <a:pPr marL="0" indent="0">
              <a:buNone/>
            </a:pPr>
            <a:r>
              <a:rPr lang="en-US" b="1" dirty="0" smtClean="0"/>
              <a:t>Persuading </a:t>
            </a:r>
            <a:r>
              <a:rPr lang="en-US" b="1" dirty="0"/>
              <a:t>a Less Technical </a:t>
            </a:r>
            <a:r>
              <a:rPr lang="en-US" b="1" dirty="0" smtClean="0"/>
              <a:t>Person</a:t>
            </a:r>
            <a:endParaRPr lang="en-US" dirty="0" smtClean="0"/>
          </a:p>
          <a:p>
            <a:r>
              <a:rPr lang="en-US" dirty="0"/>
              <a:t>Don't make the other party feel dumb due to the lack of technical insight. Sounding superior backfires. </a:t>
            </a:r>
          </a:p>
          <a:p>
            <a:r>
              <a:rPr lang="en-US" dirty="0"/>
              <a:t>State your conclusion first, before discussing the details of how you arrived at it. </a:t>
            </a:r>
          </a:p>
          <a:p>
            <a:r>
              <a:rPr lang="en-US" dirty="0"/>
              <a:t>Research non-technical aspects of the issue beforehand. What objections or new data may arise? </a:t>
            </a:r>
          </a:p>
          <a:p>
            <a:r>
              <a:rPr lang="en-US" dirty="0"/>
              <a:t>Practice in front of a friendly less technical person. </a:t>
            </a:r>
          </a:p>
        </p:txBody>
      </p:sp>
      <p:sp>
        <p:nvSpPr>
          <p:cNvPr id="3" name="Title 2"/>
          <p:cNvSpPr>
            <a:spLocks noGrp="1"/>
          </p:cNvSpPr>
          <p:nvPr>
            <p:ph type="title"/>
          </p:nvPr>
        </p:nvSpPr>
        <p:spPr/>
        <p:txBody>
          <a:bodyPr/>
          <a:lstStyle/>
          <a:p>
            <a:r>
              <a:rPr lang="en-US" dirty="0" smtClean="0"/>
              <a:t>Technically Speaking.</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17</a:t>
            </a:fld>
            <a:endParaRPr lang="en-US"/>
          </a:p>
        </p:txBody>
      </p:sp>
    </p:spTree>
    <p:extLst>
      <p:ext uri="{BB962C8B-B14F-4D97-AF65-F5344CB8AC3E}">
        <p14:creationId xmlns:p14="http://schemas.microsoft.com/office/powerpoint/2010/main" val="3633829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If you haven't persuaded after several back and forth emails, pick up the phone, or speak in-person. </a:t>
            </a:r>
          </a:p>
          <a:p>
            <a:r>
              <a:rPr lang="en-US" dirty="0"/>
              <a:t>If your message is longer than 2 paragraphs, shorten it or use another medium. </a:t>
            </a:r>
          </a:p>
          <a:p>
            <a:r>
              <a:rPr lang="en-US" dirty="0"/>
              <a:t>If your email is being ignored, send a follow-up. Don't take it personally—people get too much email. </a:t>
            </a:r>
          </a:p>
          <a:p>
            <a:r>
              <a:rPr lang="en-US" dirty="0"/>
              <a:t>Note time of day/day of the week when the recipient responds most often. Send your message then. </a:t>
            </a:r>
          </a:p>
          <a:p>
            <a:r>
              <a:rPr lang="en-US" dirty="0"/>
              <a:t>Lead with the strongest statement to grab attention. </a:t>
            </a:r>
          </a:p>
        </p:txBody>
      </p:sp>
      <p:sp>
        <p:nvSpPr>
          <p:cNvPr id="3" name="Title 2"/>
          <p:cNvSpPr>
            <a:spLocks noGrp="1"/>
          </p:cNvSpPr>
          <p:nvPr>
            <p:ph type="title"/>
          </p:nvPr>
        </p:nvSpPr>
        <p:spPr/>
        <p:txBody>
          <a:bodyPr/>
          <a:lstStyle/>
          <a:p>
            <a:r>
              <a:rPr lang="en-US" dirty="0"/>
              <a:t>Tips for Better Email </a:t>
            </a:r>
            <a:r>
              <a:rPr lang="en-US" dirty="0" smtClean="0"/>
              <a:t>Messages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18</a:t>
            </a:fld>
            <a:endParaRPr lang="en-US"/>
          </a:p>
        </p:txBody>
      </p:sp>
    </p:spTree>
    <p:extLst>
      <p:ext uri="{BB962C8B-B14F-4D97-AF65-F5344CB8AC3E}">
        <p14:creationId xmlns:p14="http://schemas.microsoft.com/office/powerpoint/2010/main" val="3925361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Assume </a:t>
            </a:r>
            <a:r>
              <a:rPr lang="en-US" dirty="0"/>
              <a:t>only your first 2 sentences will be read. </a:t>
            </a:r>
          </a:p>
          <a:p>
            <a:r>
              <a:rPr lang="en-US" dirty="0"/>
              <a:t>Use the Subject line to get your main point across. </a:t>
            </a:r>
          </a:p>
          <a:p>
            <a:r>
              <a:rPr lang="en-US" dirty="0"/>
              <a:t>Use email to prepare the person for an in-person meeting or a phone conversation. </a:t>
            </a:r>
          </a:p>
          <a:p>
            <a:r>
              <a:rPr lang="en-US" dirty="0"/>
              <a:t>Don't respond in the heat of the moment. Let your emotions cool off before hitting the Send button. </a:t>
            </a:r>
          </a:p>
          <a:p>
            <a:r>
              <a:rPr lang="en-US" dirty="0"/>
              <a:t>Don't forget about non-email mediums: phone, postal mail, Twitter, Facebook, billboard, tattoo, etc. </a:t>
            </a:r>
          </a:p>
        </p:txBody>
      </p:sp>
      <p:sp>
        <p:nvSpPr>
          <p:cNvPr id="3" name="Title 2"/>
          <p:cNvSpPr>
            <a:spLocks noGrp="1"/>
          </p:cNvSpPr>
          <p:nvPr>
            <p:ph type="title"/>
          </p:nvPr>
        </p:nvSpPr>
        <p:spPr/>
        <p:txBody>
          <a:bodyPr/>
          <a:lstStyle/>
          <a:p>
            <a:r>
              <a:rPr lang="en-US" dirty="0"/>
              <a:t>Tips for Better Email </a:t>
            </a:r>
            <a:r>
              <a:rPr lang="en-US" dirty="0" smtClean="0"/>
              <a:t>Messages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19</a:t>
            </a:fld>
            <a:endParaRPr lang="en-US"/>
          </a:p>
        </p:txBody>
      </p:sp>
    </p:spTree>
    <p:extLst>
      <p:ext uri="{BB962C8B-B14F-4D97-AF65-F5344CB8AC3E}">
        <p14:creationId xmlns:p14="http://schemas.microsoft.com/office/powerpoint/2010/main" val="3265504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a:t>UTD Email: </a:t>
            </a:r>
            <a:r>
              <a:rPr lang="en-US" dirty="0">
                <a:hlinkClick r:id="rId4"/>
              </a:rPr>
              <a:t>cmd140430@utdallas.edu</a:t>
            </a:r>
            <a:endParaRPr lang="en-US" dirty="0"/>
          </a:p>
          <a:p>
            <a:r>
              <a:rPr lang="en-US" dirty="0" smtClean="0"/>
              <a:t>Google Voice: 214-771-8122 (Emergencies)</a:t>
            </a:r>
          </a:p>
          <a:p>
            <a:r>
              <a:rPr lang="en-US" dirty="0" smtClean="0"/>
              <a:t>LinkedIn: </a:t>
            </a:r>
            <a:r>
              <a:rPr lang="en-US" dirty="0" smtClean="0">
                <a:hlinkClick r:id="rId5"/>
              </a:rPr>
              <a:t>www.LinkedIn.com/in/ChristopherDavis</a:t>
            </a:r>
            <a:r>
              <a:rPr lang="en-US" dirty="0" smtClean="0"/>
              <a:t> </a:t>
            </a:r>
          </a:p>
          <a:p>
            <a:r>
              <a:rPr lang="en-US" dirty="0" smtClean="0"/>
              <a:t>Blog: </a:t>
            </a:r>
            <a:r>
              <a:rPr lang="en-US" dirty="0" smtClean="0">
                <a:hlinkClick r:id="rId6"/>
              </a:rPr>
              <a:t>www.cloudauditcontrols.com</a:t>
            </a:r>
            <a:r>
              <a:rPr lang="en-US" dirty="0" smtClean="0"/>
              <a:t> </a:t>
            </a:r>
          </a:p>
          <a:p>
            <a:r>
              <a:rPr lang="en-US" dirty="0"/>
              <a:t>Dropbox</a:t>
            </a:r>
            <a:r>
              <a:rPr lang="en-US" dirty="0" smtClean="0"/>
              <a:t>: </a:t>
            </a:r>
            <a:r>
              <a:rPr lang="en-US" dirty="0">
                <a:hlinkClick r:id="rId7"/>
              </a:rPr>
              <a:t>https://</a:t>
            </a:r>
            <a:r>
              <a:rPr lang="en-US" dirty="0" smtClean="0">
                <a:hlinkClick r:id="rId7"/>
              </a:rPr>
              <a:t>goo.gl/7WTLAF</a:t>
            </a:r>
            <a:r>
              <a:rPr lang="en-US" dirty="0" smtClean="0"/>
              <a:t> </a:t>
            </a:r>
          </a:p>
          <a:p>
            <a:r>
              <a:rPr lang="en-US" dirty="0" smtClean="0"/>
              <a:t>Class: </a:t>
            </a:r>
            <a:r>
              <a:rPr lang="en-US" b="1" dirty="0" smtClean="0"/>
              <a:t>Monday</a:t>
            </a:r>
            <a:r>
              <a:rPr lang="en-US" dirty="0" smtClean="0"/>
              <a:t> </a:t>
            </a:r>
            <a:r>
              <a:rPr lang="en-US" dirty="0"/>
              <a:t> 7:00pm-9:45pm  </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a:t>
            </a:r>
            <a:endParaRPr lang="en-US" dirty="0"/>
          </a:p>
        </p:txBody>
      </p:sp>
      <p:sp>
        <p:nvSpPr>
          <p:cNvPr id="6" name="Rounded Rectangle 5"/>
          <p:cNvSpPr/>
          <p:nvPr/>
        </p:nvSpPr>
        <p:spPr>
          <a:xfrm>
            <a:off x="533400" y="4572000"/>
            <a:ext cx="5638800" cy="53340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1731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Dress appropriately for the venue, topic, expectations, and social norms. </a:t>
            </a:r>
          </a:p>
          <a:p>
            <a:r>
              <a:rPr lang="en-US" dirty="0"/>
              <a:t>Consider where to speak: your workplace, his or her workplace, water cooler, lunchroom, etc. </a:t>
            </a:r>
          </a:p>
          <a:p>
            <a:r>
              <a:rPr lang="en-US" dirty="0"/>
              <a:t>Find the best timing: some are grumpy in the mornings, sleepy after lunch, in a hurry at 5pm, etc. </a:t>
            </a:r>
          </a:p>
          <a:p>
            <a:r>
              <a:rPr lang="en-US" dirty="0"/>
              <a:t>Come prepared. Impromptu talks on important topics have been known to lead to trouble. </a:t>
            </a:r>
          </a:p>
          <a:p>
            <a:r>
              <a:rPr lang="en-US" dirty="0"/>
              <a:t>Harness the power of sharing a tasty treat. </a:t>
            </a:r>
          </a:p>
        </p:txBody>
      </p:sp>
      <p:sp>
        <p:nvSpPr>
          <p:cNvPr id="3" name="Title 2"/>
          <p:cNvSpPr>
            <a:spLocks noGrp="1"/>
          </p:cNvSpPr>
          <p:nvPr>
            <p:ph type="title"/>
          </p:nvPr>
        </p:nvSpPr>
        <p:spPr/>
        <p:txBody>
          <a:bodyPr/>
          <a:lstStyle/>
          <a:p>
            <a:r>
              <a:rPr lang="en-US" dirty="0"/>
              <a:t>In-Person </a:t>
            </a:r>
            <a:r>
              <a:rPr lang="en-US" dirty="0" smtClean="0"/>
              <a:t>Conversations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20</a:t>
            </a:fld>
            <a:endParaRPr lang="en-US"/>
          </a:p>
        </p:txBody>
      </p:sp>
    </p:spTree>
    <p:extLst>
      <p:ext uri="{BB962C8B-B14F-4D97-AF65-F5344CB8AC3E}">
        <p14:creationId xmlns:p14="http://schemas.microsoft.com/office/powerpoint/2010/main" val="2955718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When </a:t>
            </a:r>
            <a:r>
              <a:rPr lang="en-US" dirty="0"/>
              <a:t>in doubt, use a breath freshener. </a:t>
            </a:r>
          </a:p>
          <a:p>
            <a:r>
              <a:rPr lang="en-US" dirty="0"/>
              <a:t>If you or the other party are in a foul mood, consider putting the conversation on hold and resuming later. </a:t>
            </a:r>
          </a:p>
          <a:p>
            <a:r>
              <a:rPr lang="en-US" dirty="0"/>
              <a:t>Mimic the other party's general posture and gestures, but not exactly movement for movement. </a:t>
            </a:r>
          </a:p>
          <a:p>
            <a:r>
              <a:rPr lang="en-US" dirty="0"/>
              <a:t>Be mindful of cultural differences in gestures and the distance between speaking parties. </a:t>
            </a:r>
          </a:p>
          <a:p>
            <a:r>
              <a:rPr lang="en-US" dirty="0"/>
              <a:t>Smile. Breathe. Don't avoid eye contact. </a:t>
            </a:r>
          </a:p>
          <a:p>
            <a:r>
              <a:rPr lang="en-US" dirty="0"/>
              <a:t>Conclude by agreeing on the next steps and timeline. </a:t>
            </a:r>
          </a:p>
          <a:p>
            <a:r>
              <a:rPr lang="en-US" dirty="0"/>
              <a:t>If sending a thank-you note, send it ASAP. </a:t>
            </a:r>
          </a:p>
        </p:txBody>
      </p:sp>
      <p:sp>
        <p:nvSpPr>
          <p:cNvPr id="3" name="Title 2"/>
          <p:cNvSpPr>
            <a:spLocks noGrp="1"/>
          </p:cNvSpPr>
          <p:nvPr>
            <p:ph type="title"/>
          </p:nvPr>
        </p:nvSpPr>
        <p:spPr/>
        <p:txBody>
          <a:bodyPr/>
          <a:lstStyle/>
          <a:p>
            <a:r>
              <a:rPr lang="en-US" dirty="0"/>
              <a:t>In-Person </a:t>
            </a:r>
            <a:r>
              <a:rPr lang="en-US" dirty="0" smtClean="0"/>
              <a:t>Conversations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21</a:t>
            </a:fld>
            <a:endParaRPr lang="en-US"/>
          </a:p>
        </p:txBody>
      </p:sp>
    </p:spTree>
    <p:extLst>
      <p:ext uri="{BB962C8B-B14F-4D97-AF65-F5344CB8AC3E}">
        <p14:creationId xmlns:p14="http://schemas.microsoft.com/office/powerpoint/2010/main" val="2089909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Be brief. (E.g., consider "the </a:t>
            </a:r>
            <a:r>
              <a:rPr lang="en-US" dirty="0">
                <a:hlinkClick r:id="rId2"/>
              </a:rPr>
              <a:t>elevator pitch</a:t>
            </a:r>
            <a:r>
              <a:rPr lang="en-US" dirty="0"/>
              <a:t>.")</a:t>
            </a:r>
          </a:p>
          <a:p>
            <a:r>
              <a:rPr lang="en-US" dirty="0"/>
              <a:t>Make your message business-relevant. </a:t>
            </a:r>
          </a:p>
          <a:p>
            <a:r>
              <a:rPr lang="en-US" dirty="0"/>
              <a:t>If showing slides, use fewer bullet points. Consider skipping the slides altogether. </a:t>
            </a:r>
          </a:p>
          <a:p>
            <a:r>
              <a:rPr lang="en-US" dirty="0"/>
              <a:t>In preparation, ask yourself and answer, "So what?" for the facts and conclusions you will discuss.</a:t>
            </a:r>
          </a:p>
          <a:p>
            <a:r>
              <a:rPr lang="en-US" dirty="0"/>
              <a:t>Find an "executive sponsor" who will offer feedback in before and support you during the presentation. </a:t>
            </a:r>
          </a:p>
          <a:p>
            <a:r>
              <a:rPr lang="en-US" dirty="0"/>
              <a:t>Use the tools, terminology, and conventions that your audience employs (e.g., the </a:t>
            </a:r>
            <a:r>
              <a:rPr lang="en-US" dirty="0">
                <a:hlinkClick r:id="rId3"/>
              </a:rPr>
              <a:t>SWOT matrix</a:t>
            </a:r>
            <a:r>
              <a:rPr lang="en-US" dirty="0"/>
              <a:t>). </a:t>
            </a:r>
          </a:p>
        </p:txBody>
      </p:sp>
      <p:sp>
        <p:nvSpPr>
          <p:cNvPr id="3" name="Title 2"/>
          <p:cNvSpPr>
            <a:spLocks noGrp="1"/>
          </p:cNvSpPr>
          <p:nvPr>
            <p:ph type="title"/>
          </p:nvPr>
        </p:nvSpPr>
        <p:spPr/>
        <p:txBody>
          <a:bodyPr/>
          <a:lstStyle/>
          <a:p>
            <a:r>
              <a:rPr lang="en-US" dirty="0"/>
              <a:t>Presenting to Managers and </a:t>
            </a:r>
            <a:r>
              <a:rPr lang="en-US" dirty="0" smtClean="0"/>
              <a:t>Executives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22</a:t>
            </a:fld>
            <a:endParaRPr lang="en-US"/>
          </a:p>
        </p:txBody>
      </p:sp>
    </p:spTree>
    <p:extLst>
      <p:ext uri="{BB962C8B-B14F-4D97-AF65-F5344CB8AC3E}">
        <p14:creationId xmlns:p14="http://schemas.microsoft.com/office/powerpoint/2010/main" val="3654720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Examples: </a:t>
            </a:r>
            <a:r>
              <a:rPr lang="en-US" dirty="0">
                <a:hlinkClick r:id="rId2"/>
              </a:rPr>
              <a:t>http://</a:t>
            </a:r>
            <a:r>
              <a:rPr lang="en-US" dirty="0" smtClean="0">
                <a:hlinkClick r:id="rId2"/>
              </a:rPr>
              <a:t>pitches.techcrunch.com</a:t>
            </a:r>
            <a:r>
              <a:rPr lang="en-US" dirty="0" smtClean="0"/>
              <a:t> </a:t>
            </a:r>
          </a:p>
          <a:p>
            <a:pPr lvl="1"/>
            <a:r>
              <a:rPr lang="en-US" dirty="0" smtClean="0"/>
              <a:t>Consider these: </a:t>
            </a:r>
            <a:r>
              <a:rPr lang="en-US" dirty="0" err="1" smtClean="0">
                <a:hlinkClick r:id="rId3"/>
              </a:rPr>
              <a:t>SmugMug</a:t>
            </a:r>
            <a:r>
              <a:rPr lang="en-US" dirty="0"/>
              <a:t>, </a:t>
            </a:r>
            <a:r>
              <a:rPr lang="en-US" dirty="0" err="1">
                <a:hlinkClick r:id="rId4"/>
              </a:rPr>
              <a:t>Ugobe</a:t>
            </a:r>
            <a:r>
              <a:rPr lang="en-US" dirty="0"/>
              <a:t>, </a:t>
            </a:r>
            <a:r>
              <a:rPr lang="en-US" dirty="0" err="1" smtClean="0">
                <a:hlinkClick r:id="rId5"/>
              </a:rPr>
              <a:t>Framr</a:t>
            </a:r>
            <a:endParaRPr lang="en-US" dirty="0" smtClean="0"/>
          </a:p>
          <a:p>
            <a:r>
              <a:rPr lang="en-US" b="1" dirty="0"/>
              <a:t>They are brief.</a:t>
            </a:r>
            <a:r>
              <a:rPr lang="en-US" dirty="0"/>
              <a:t> The listener has a limited attention span.</a:t>
            </a:r>
          </a:p>
          <a:p>
            <a:r>
              <a:rPr lang="en-US" b="1" dirty="0"/>
              <a:t>They are specific.</a:t>
            </a:r>
            <a:r>
              <a:rPr lang="en-US" dirty="0"/>
              <a:t> The issues they bring up are easy to understand and visualize.</a:t>
            </a:r>
          </a:p>
          <a:p>
            <a:r>
              <a:rPr lang="en-US" b="1" dirty="0"/>
              <a:t>They differentiate.</a:t>
            </a:r>
            <a:r>
              <a:rPr lang="en-US" dirty="0"/>
              <a:t> The speaker clarifies what his issue different from the rest.</a:t>
            </a:r>
          </a:p>
          <a:p>
            <a:r>
              <a:rPr lang="en-US" b="1" dirty="0"/>
              <a:t>They empathize with the listener.</a:t>
            </a:r>
            <a:r>
              <a:rPr lang="en-US" dirty="0"/>
              <a:t> The listener needs to know why he should care.</a:t>
            </a:r>
          </a:p>
          <a:p>
            <a:r>
              <a:rPr lang="en-US" b="1" dirty="0"/>
              <a:t>They have a clear ending point.</a:t>
            </a:r>
            <a:r>
              <a:rPr lang="en-US" dirty="0"/>
              <a:t> The speaker clarifies at the end what he wants the listener to do</a:t>
            </a:r>
            <a:r>
              <a:rPr lang="en-US" dirty="0" smtClean="0"/>
              <a:t>.</a:t>
            </a:r>
            <a:endParaRPr lang="en-US" dirty="0"/>
          </a:p>
        </p:txBody>
      </p:sp>
      <p:sp>
        <p:nvSpPr>
          <p:cNvPr id="3" name="Title 2"/>
          <p:cNvSpPr>
            <a:spLocks noGrp="1"/>
          </p:cNvSpPr>
          <p:nvPr>
            <p:ph type="title"/>
          </p:nvPr>
        </p:nvSpPr>
        <p:spPr/>
        <p:txBody>
          <a:bodyPr/>
          <a:lstStyle/>
          <a:p>
            <a:r>
              <a:rPr lang="en-US" dirty="0" smtClean="0"/>
              <a:t>The Elevator Pitch</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23</a:t>
            </a:fld>
            <a:endParaRPr lang="en-US"/>
          </a:p>
        </p:txBody>
      </p:sp>
    </p:spTree>
    <p:extLst>
      <p:ext uri="{BB962C8B-B14F-4D97-AF65-F5344CB8AC3E}">
        <p14:creationId xmlns:p14="http://schemas.microsoft.com/office/powerpoint/2010/main" val="3840834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b="1" dirty="0" smtClean="0"/>
              <a:t>"</a:t>
            </a:r>
            <a:r>
              <a:rPr lang="en-US" dirty="0"/>
              <a:t>Our extranet website is missing dozens of critical security updates. The site could crash or become infected at any minute, and it may take us weeks to recover. This will prevent us from communicating with our supply chain partners, and will lead to thousands in losses. The challenge is that the app running on the server was written years ago by people who left the company, so everyone is afraid to touch the server. Yet, if we do nothing, we're sitting on a ticking time bomb. </a:t>
            </a:r>
            <a:r>
              <a:rPr lang="en-US" dirty="0">
                <a:solidFill>
                  <a:srgbClr val="3333FF"/>
                </a:solidFill>
              </a:rPr>
              <a:t>I need your help to get the right people together so we can make a decision. Could I invite you to a 30-minute meeting I'm organizing for tomorrow</a:t>
            </a:r>
            <a:r>
              <a:rPr lang="en-US" dirty="0" smtClean="0">
                <a:solidFill>
                  <a:srgbClr val="3333FF"/>
                </a:solidFill>
              </a:rPr>
              <a:t>?</a:t>
            </a:r>
            <a:r>
              <a:rPr lang="en-US" dirty="0" smtClean="0"/>
              <a:t>"</a:t>
            </a:r>
            <a:endParaRPr lang="en-US" dirty="0"/>
          </a:p>
        </p:txBody>
      </p:sp>
      <p:sp>
        <p:nvSpPr>
          <p:cNvPr id="3" name="Title 2"/>
          <p:cNvSpPr>
            <a:spLocks noGrp="1"/>
          </p:cNvSpPr>
          <p:nvPr>
            <p:ph type="title"/>
          </p:nvPr>
        </p:nvSpPr>
        <p:spPr/>
        <p:txBody>
          <a:bodyPr/>
          <a:lstStyle/>
          <a:p>
            <a:r>
              <a:rPr lang="en-US" dirty="0" smtClean="0"/>
              <a:t>Security Elevator Pitch – </a:t>
            </a:r>
            <a:r>
              <a:rPr lang="en-US" dirty="0"/>
              <a:t>Example </a:t>
            </a:r>
            <a:r>
              <a:rPr lang="en-US" dirty="0" smtClean="0"/>
              <a:t>1</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24</a:t>
            </a:fld>
            <a:endParaRPr lang="en-US"/>
          </a:p>
        </p:txBody>
      </p:sp>
    </p:spTree>
    <p:extLst>
      <p:ext uri="{BB962C8B-B14F-4D97-AF65-F5344CB8AC3E}">
        <p14:creationId xmlns:p14="http://schemas.microsoft.com/office/powerpoint/2010/main" val="3461895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0" indent="0">
              <a:buNone/>
            </a:pPr>
            <a:r>
              <a:rPr lang="en-US" dirty="0"/>
              <a:t>"Have you noticed that every vendor who visits us plugs into our LAN as soon as they unpack their laptop? If their system has a virus, the infection will likely spread to our internal systems. This is a significant threat we have not considered, as our patching practices rely heavily on the effectiveness of our network perimeter. As a result, our internal servers could get compromised, severely disrupting operations. I evaluated a few products that would let us control who can plug into the LAN. </a:t>
            </a:r>
            <a:r>
              <a:rPr lang="en-US" dirty="0">
                <a:solidFill>
                  <a:srgbClr val="3333FF"/>
                </a:solidFill>
              </a:rPr>
              <a:t>Could we speak next Monday about this issue--I think I have a solution you might like, but I need your feedback before continuing with the project.</a:t>
            </a:r>
            <a:r>
              <a:rPr lang="en-US" dirty="0"/>
              <a:t>"</a:t>
            </a:r>
          </a:p>
        </p:txBody>
      </p:sp>
      <p:sp>
        <p:nvSpPr>
          <p:cNvPr id="3" name="Title 2"/>
          <p:cNvSpPr>
            <a:spLocks noGrp="1"/>
          </p:cNvSpPr>
          <p:nvPr>
            <p:ph type="title"/>
          </p:nvPr>
        </p:nvSpPr>
        <p:spPr/>
        <p:txBody>
          <a:bodyPr/>
          <a:lstStyle/>
          <a:p>
            <a:r>
              <a:rPr lang="en-US" dirty="0" smtClean="0"/>
              <a:t>Security Elevator Pitch – </a:t>
            </a:r>
            <a:r>
              <a:rPr lang="en-US" dirty="0"/>
              <a:t>Example </a:t>
            </a:r>
            <a:r>
              <a:rPr lang="en-US" dirty="0" smtClean="0"/>
              <a:t>2</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25</a:t>
            </a:fld>
            <a:endParaRPr lang="en-US"/>
          </a:p>
        </p:txBody>
      </p:sp>
    </p:spTree>
    <p:extLst>
      <p:ext uri="{BB962C8B-B14F-4D97-AF65-F5344CB8AC3E}">
        <p14:creationId xmlns:p14="http://schemas.microsoft.com/office/powerpoint/2010/main" val="2179935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Come </a:t>
            </a:r>
            <a:r>
              <a:rPr lang="en-US" dirty="0"/>
              <a:t>early—fewer people and attendees are fresh. </a:t>
            </a:r>
          </a:p>
          <a:p>
            <a:r>
              <a:rPr lang="en-US" dirty="0"/>
              <a:t>Don't stay by your friends' side. Meet new people. </a:t>
            </a:r>
          </a:p>
          <a:p>
            <a:r>
              <a:rPr lang="en-US" dirty="0"/>
              <a:t>It's OK to come up to groups of strangers and join a conversation. Receptions are public conversations. </a:t>
            </a:r>
          </a:p>
          <a:p>
            <a:r>
              <a:rPr lang="en-US" dirty="0"/>
              <a:t>Welcome newcomers into your conversations. </a:t>
            </a:r>
          </a:p>
        </p:txBody>
      </p:sp>
      <p:sp>
        <p:nvSpPr>
          <p:cNvPr id="3" name="Title 2"/>
          <p:cNvSpPr>
            <a:spLocks noGrp="1"/>
          </p:cNvSpPr>
          <p:nvPr>
            <p:ph type="title"/>
          </p:nvPr>
        </p:nvSpPr>
        <p:spPr/>
        <p:txBody>
          <a:bodyPr/>
          <a:lstStyle/>
          <a:p>
            <a:r>
              <a:rPr lang="en-US" dirty="0"/>
              <a:t>At a Social Networking </a:t>
            </a:r>
            <a:r>
              <a:rPr lang="en-US" dirty="0" smtClean="0"/>
              <a:t>Reception</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26</a:t>
            </a:fld>
            <a:endParaRPr lang="en-US"/>
          </a:p>
        </p:txBody>
      </p:sp>
    </p:spTree>
    <p:extLst>
      <p:ext uri="{BB962C8B-B14F-4D97-AF65-F5344CB8AC3E}">
        <p14:creationId xmlns:p14="http://schemas.microsoft.com/office/powerpoint/2010/main" val="1066375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Prepare </a:t>
            </a:r>
            <a:r>
              <a:rPr lang="en-US" dirty="0"/>
              <a:t>chit-chat topics by reading news, </a:t>
            </a:r>
            <a:r>
              <a:rPr lang="en-US" dirty="0" smtClean="0"/>
              <a:t>books</a:t>
            </a:r>
          </a:p>
          <a:p>
            <a:r>
              <a:rPr lang="en-US" dirty="0" smtClean="0"/>
              <a:t>Hold </a:t>
            </a:r>
            <a:r>
              <a:rPr lang="en-US" dirty="0"/>
              <a:t>an appropriate prop (e.g., wine glass) in one hand, but have one hand free to shake hands. </a:t>
            </a:r>
          </a:p>
          <a:p>
            <a:r>
              <a:rPr lang="en-US" dirty="0"/>
              <a:t>Use people's names when speaking with them. </a:t>
            </a:r>
          </a:p>
          <a:p>
            <a:r>
              <a:rPr lang="en-US" dirty="0"/>
              <a:t>Be enthusiastic. Try to look friendly, approachable</a:t>
            </a:r>
            <a:r>
              <a:rPr lang="en-US" dirty="0" smtClean="0"/>
              <a:t>.</a:t>
            </a:r>
            <a:endParaRPr lang="en-US" dirty="0"/>
          </a:p>
        </p:txBody>
      </p:sp>
      <p:sp>
        <p:nvSpPr>
          <p:cNvPr id="3" name="Title 2"/>
          <p:cNvSpPr>
            <a:spLocks noGrp="1"/>
          </p:cNvSpPr>
          <p:nvPr>
            <p:ph type="title"/>
          </p:nvPr>
        </p:nvSpPr>
        <p:spPr/>
        <p:txBody>
          <a:bodyPr/>
          <a:lstStyle/>
          <a:p>
            <a:r>
              <a:rPr lang="en-US" dirty="0"/>
              <a:t>At a Social Networking </a:t>
            </a:r>
            <a:r>
              <a:rPr lang="en-US" dirty="0" smtClean="0"/>
              <a:t>Reception</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27</a:t>
            </a:fld>
            <a:endParaRPr lang="en-US"/>
          </a:p>
        </p:txBody>
      </p:sp>
    </p:spTree>
    <p:extLst>
      <p:ext uri="{BB962C8B-B14F-4D97-AF65-F5344CB8AC3E}">
        <p14:creationId xmlns:p14="http://schemas.microsoft.com/office/powerpoint/2010/main" val="16847435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Improvisational </a:t>
            </a:r>
            <a:r>
              <a:rPr lang="en-US" dirty="0"/>
              <a:t>or stand-up comedy classes help. </a:t>
            </a:r>
          </a:p>
          <a:p>
            <a:r>
              <a:rPr lang="en-US" dirty="0"/>
              <a:t>Consider joining a local Toastmasters club. </a:t>
            </a:r>
          </a:p>
          <a:p>
            <a:r>
              <a:rPr lang="en-US" dirty="0"/>
              <a:t>Attend writing workshops (creative, resume, etc.). </a:t>
            </a:r>
          </a:p>
          <a:p>
            <a:r>
              <a:rPr lang="en-US" dirty="0"/>
              <a:t>Practice on friends and in low-risk environments. </a:t>
            </a:r>
          </a:p>
          <a:p>
            <a:r>
              <a:rPr lang="en-US" dirty="0" smtClean="0">
                <a:hlinkClick r:id="rId2"/>
              </a:rPr>
              <a:t>50 </a:t>
            </a:r>
            <a:r>
              <a:rPr lang="en-US" dirty="0">
                <a:hlinkClick r:id="rId2"/>
              </a:rPr>
              <a:t>Scientifically Proven Ways to Be Persuasive</a:t>
            </a:r>
            <a:endParaRPr lang="en-US" dirty="0"/>
          </a:p>
          <a:p>
            <a:r>
              <a:rPr lang="en-US" dirty="0" smtClean="0">
                <a:hlinkClick r:id="rId3"/>
              </a:rPr>
              <a:t>Made </a:t>
            </a:r>
            <a:r>
              <a:rPr lang="en-US" dirty="0">
                <a:hlinkClick r:id="rId3"/>
              </a:rPr>
              <a:t>to Stick: Why Some Ideas Survive and Others Die</a:t>
            </a:r>
            <a:endParaRPr lang="en-US" dirty="0"/>
          </a:p>
          <a:p>
            <a:r>
              <a:rPr lang="en-US" dirty="0" smtClean="0">
                <a:hlinkClick r:id="rId4" action="ppaction://hlinkfile"/>
              </a:rPr>
              <a:t>How </a:t>
            </a:r>
            <a:r>
              <a:rPr lang="en-US" dirty="0">
                <a:hlinkClick r:id="rId4" action="ppaction://hlinkfile"/>
              </a:rPr>
              <a:t>to Be Heard in IT Security and </a:t>
            </a:r>
            <a:r>
              <a:rPr lang="en-US" dirty="0" smtClean="0">
                <a:hlinkClick r:id="rId4" action="ppaction://hlinkfile"/>
              </a:rPr>
              <a:t>Business</a:t>
            </a:r>
            <a:endParaRPr lang="en-US" dirty="0"/>
          </a:p>
        </p:txBody>
      </p:sp>
      <p:sp>
        <p:nvSpPr>
          <p:cNvPr id="3" name="Title 2"/>
          <p:cNvSpPr>
            <a:spLocks noGrp="1"/>
          </p:cNvSpPr>
          <p:nvPr>
            <p:ph type="title"/>
          </p:nvPr>
        </p:nvSpPr>
        <p:spPr/>
        <p:txBody>
          <a:bodyPr/>
          <a:lstStyle/>
          <a:p>
            <a:r>
              <a:rPr lang="en-US" dirty="0"/>
              <a:t>Improving Communication </a:t>
            </a:r>
            <a:r>
              <a:rPr lang="en-US" dirty="0" smtClean="0"/>
              <a:t>Skills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28</a:t>
            </a:fld>
            <a:endParaRPr lang="en-US"/>
          </a:p>
        </p:txBody>
      </p:sp>
    </p:spTree>
    <p:extLst>
      <p:ext uri="{BB962C8B-B14F-4D97-AF65-F5344CB8AC3E}">
        <p14:creationId xmlns:p14="http://schemas.microsoft.com/office/powerpoint/2010/main" val="1237391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Notes on Good Resources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AABEECE8-92CF-4770-A0E5-EF923A788CBC}" type="slidenum">
              <a:rPr lang="en-US" smtClean="0"/>
              <a:pPr>
                <a:defRPr/>
              </a:pPr>
              <a:t>29</a:t>
            </a:fld>
            <a:endParaRPr lang="en-US"/>
          </a:p>
        </p:txBody>
      </p:sp>
    </p:spTree>
    <p:extLst>
      <p:ext uri="{BB962C8B-B14F-4D97-AF65-F5344CB8AC3E}">
        <p14:creationId xmlns:p14="http://schemas.microsoft.com/office/powerpoint/2010/main" val="3178997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Sessions</a:t>
            </a:r>
            <a:endParaRPr lang="en-US" dirty="0"/>
          </a:p>
        </p:txBody>
      </p:sp>
      <p:pic>
        <p:nvPicPr>
          <p:cNvPr id="5" name="Picture 4"/>
          <p:cNvPicPr>
            <a:picLocks noChangeAspect="1"/>
          </p:cNvPicPr>
          <p:nvPr/>
        </p:nvPicPr>
        <p:blipFill>
          <a:blip r:embed="rId3"/>
          <a:stretch>
            <a:fillRect/>
          </a:stretch>
        </p:blipFill>
        <p:spPr>
          <a:xfrm>
            <a:off x="-229544" y="1355525"/>
            <a:ext cx="4720497" cy="4551489"/>
          </a:xfrm>
          <a:prstGeom prst="rect">
            <a:avLst/>
          </a:prstGeom>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8770"/>
          <a:stretch/>
        </p:blipFill>
        <p:spPr bwMode="auto">
          <a:xfrm>
            <a:off x="4527951" y="1342461"/>
            <a:ext cx="4616049" cy="456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8875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
              </a:rPr>
              <a:t>http://zeltser.com/cheat-sheets </a:t>
            </a:r>
          </a:p>
          <a:p>
            <a:r>
              <a:rPr lang="en-US" dirty="0">
                <a:hlinkClick r:id=""/>
              </a:rPr>
              <a:t>http://packetlife.net/library/cheat-sheets</a:t>
            </a:r>
            <a:endParaRPr lang="en-US" dirty="0"/>
          </a:p>
          <a:p>
            <a:r>
              <a:rPr lang="en-US" dirty="0">
                <a:hlinkClick r:id="rId2"/>
              </a:rPr>
              <a:t>http://whatis.techtarget.com/definition/0,,sid9_gci826135,00.html</a:t>
            </a:r>
            <a:endParaRPr lang="en-US" dirty="0"/>
          </a:p>
          <a:p>
            <a:endParaRPr lang="en-US" dirty="0"/>
          </a:p>
        </p:txBody>
      </p:sp>
      <p:sp>
        <p:nvSpPr>
          <p:cNvPr id="3" name="Title 2"/>
          <p:cNvSpPr>
            <a:spLocks noGrp="1"/>
          </p:cNvSpPr>
          <p:nvPr>
            <p:ph type="title"/>
          </p:nvPr>
        </p:nvSpPr>
        <p:spPr/>
        <p:txBody>
          <a:bodyPr/>
          <a:lstStyle/>
          <a:p>
            <a:r>
              <a:rPr lang="en-US" dirty="0" smtClean="0"/>
              <a:t>Excellent Cheat Sheets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30</a:t>
            </a:fld>
            <a:endParaRPr lang="en-US"/>
          </a:p>
        </p:txBody>
      </p:sp>
    </p:spTree>
    <p:extLst>
      <p:ext uri="{BB962C8B-B14F-4D97-AF65-F5344CB8AC3E}">
        <p14:creationId xmlns:p14="http://schemas.microsoft.com/office/powerpoint/2010/main" val="11541859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rotWithShape="1">
          <a:blip r:embed="rId3">
            <a:clrChange>
              <a:clrFrom>
                <a:srgbClr val="FFFDFE"/>
              </a:clrFrom>
              <a:clrTo>
                <a:srgbClr val="FFFDFE">
                  <a:alpha val="0"/>
                </a:srgbClr>
              </a:clrTo>
            </a:clrChange>
            <a:extLst>
              <a:ext uri="{28A0092B-C50C-407E-A947-70E740481C1C}">
                <a14:useLocalDpi xmlns:a14="http://schemas.microsoft.com/office/drawing/2010/main" val="0"/>
              </a:ext>
            </a:extLst>
          </a:blip>
          <a:srcRect r="1859"/>
          <a:stretch/>
        </p:blipFill>
        <p:spPr bwMode="auto">
          <a:xfrm>
            <a:off x="4120788" y="1752600"/>
            <a:ext cx="5010149" cy="454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Exploring </a:t>
            </a:r>
            <a:br>
              <a:rPr lang="en-US" dirty="0" smtClean="0"/>
            </a:br>
            <a:r>
              <a:rPr lang="en-US" dirty="0" smtClean="0"/>
              <a:t>THE DARK SIDE</a:t>
            </a:r>
            <a:endParaRPr lang="en-US" dirty="0"/>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31</a:t>
            </a:fld>
            <a:endParaRPr lang="en-US"/>
          </a:p>
        </p:txBody>
      </p:sp>
    </p:spTree>
    <p:extLst>
      <p:ext uri="{BB962C8B-B14F-4D97-AF65-F5344CB8AC3E}">
        <p14:creationId xmlns:p14="http://schemas.microsoft.com/office/powerpoint/2010/main" val="18735059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would a professional criminal use the information we studied in this </a:t>
            </a:r>
            <a:r>
              <a:rPr lang="en-US" dirty="0" smtClean="0"/>
              <a:t>course against </a:t>
            </a:r>
            <a:r>
              <a:rPr lang="en-US" dirty="0"/>
              <a:t>you?</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32</a:t>
            </a:fld>
            <a:endParaRPr lang="en-US" dirty="0"/>
          </a:p>
        </p:txBody>
      </p:sp>
    </p:spTree>
    <p:extLst>
      <p:ext uri="{BB962C8B-B14F-4D97-AF65-F5344CB8AC3E}">
        <p14:creationId xmlns:p14="http://schemas.microsoft.com/office/powerpoint/2010/main" val="22840389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33</a:t>
            </a:fld>
            <a:endParaRPr lang="en-US" dirty="0"/>
          </a:p>
        </p:txBody>
      </p:sp>
      <p:sp>
        <p:nvSpPr>
          <p:cNvPr id="3" name="Title 2"/>
          <p:cNvSpPr>
            <a:spLocks noGrp="1"/>
          </p:cNvSpPr>
          <p:nvPr>
            <p:ph type="title"/>
          </p:nvPr>
        </p:nvSpPr>
        <p:spPr/>
        <p:txBody>
          <a:bodyPr/>
          <a:lstStyle/>
          <a:p>
            <a:r>
              <a:rPr lang="en-US" dirty="0"/>
              <a:t>What we studied</a:t>
            </a:r>
          </a:p>
        </p:txBody>
      </p:sp>
      <p:pic>
        <p:nvPicPr>
          <p:cNvPr id="5" name="Picture 4"/>
          <p:cNvPicPr>
            <a:picLocks noChangeAspect="1"/>
          </p:cNvPicPr>
          <p:nvPr/>
        </p:nvPicPr>
        <p:blipFill>
          <a:blip r:embed="rId2"/>
          <a:stretch>
            <a:fillRect/>
          </a:stretch>
        </p:blipFill>
        <p:spPr>
          <a:xfrm>
            <a:off x="1371600" y="1100667"/>
            <a:ext cx="5639744" cy="5437824"/>
          </a:xfrm>
          <a:prstGeom prst="rect">
            <a:avLst/>
          </a:prstGeom>
        </p:spPr>
      </p:pic>
    </p:spTree>
    <p:extLst>
      <p:ext uri="{BB962C8B-B14F-4D97-AF65-F5344CB8AC3E}">
        <p14:creationId xmlns:p14="http://schemas.microsoft.com/office/powerpoint/2010/main" val="2599877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34</a:t>
            </a:fld>
            <a:endParaRPr lang="en-US" dirty="0"/>
          </a:p>
        </p:txBody>
      </p:sp>
      <p:pic>
        <p:nvPicPr>
          <p:cNvPr id="4" name="Picture 3"/>
          <p:cNvPicPr>
            <a:picLocks noChangeAspect="1"/>
          </p:cNvPicPr>
          <p:nvPr/>
        </p:nvPicPr>
        <p:blipFill>
          <a:blip r:embed="rId2"/>
          <a:stretch>
            <a:fillRect/>
          </a:stretch>
        </p:blipFill>
        <p:spPr>
          <a:xfrm>
            <a:off x="38034" y="381000"/>
            <a:ext cx="9067931" cy="1044489"/>
          </a:xfrm>
          <a:prstGeom prst="rect">
            <a:avLst/>
          </a:prstGeom>
        </p:spPr>
      </p:pic>
      <p:sp>
        <p:nvSpPr>
          <p:cNvPr id="5" name="Content Placeholder 2"/>
          <p:cNvSpPr txBox="1">
            <a:spLocks/>
          </p:cNvSpPr>
          <p:nvPr/>
        </p:nvSpPr>
        <p:spPr>
          <a:xfrm>
            <a:off x="228600" y="2362200"/>
            <a:ext cx="4267200" cy="4267200"/>
          </a:xfrm>
          <a:prstGeom prst="rect">
            <a:avLst/>
          </a:prstGeom>
        </p:spPr>
        <p:txBody>
          <a:bodyPr>
            <a:normAutofit fontScale="92500" lnSpcReduction="20000"/>
          </a:bodyPr>
          <a:lst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mtClean="0"/>
              <a:t>Management support</a:t>
            </a:r>
          </a:p>
          <a:p>
            <a:r>
              <a:rPr lang="en-US" sz="2000" smtClean="0"/>
              <a:t>Determine scope</a:t>
            </a:r>
          </a:p>
          <a:p>
            <a:r>
              <a:rPr lang="en-US" sz="2000" smtClean="0"/>
              <a:t>Inventory</a:t>
            </a:r>
          </a:p>
          <a:p>
            <a:r>
              <a:rPr lang="en-US" sz="2000" smtClean="0"/>
              <a:t>Risk assessment</a:t>
            </a:r>
          </a:p>
          <a:p>
            <a:r>
              <a:rPr lang="en-US" sz="2000" smtClean="0"/>
              <a:t>Identify objectives</a:t>
            </a:r>
          </a:p>
          <a:p>
            <a:r>
              <a:rPr lang="en-US" sz="2000" smtClean="0"/>
              <a:t>Identity controls</a:t>
            </a:r>
          </a:p>
          <a:p>
            <a:r>
              <a:rPr lang="en-US" sz="2000" smtClean="0"/>
              <a:t>Policies</a:t>
            </a:r>
          </a:p>
          <a:p>
            <a:r>
              <a:rPr lang="en-US" sz="2000" smtClean="0"/>
              <a:t>Allocate resources</a:t>
            </a:r>
          </a:p>
          <a:p>
            <a:r>
              <a:rPr lang="en-US" sz="2000" smtClean="0"/>
              <a:t>Train</a:t>
            </a:r>
          </a:p>
          <a:p>
            <a:r>
              <a:rPr lang="en-US" sz="2000" smtClean="0"/>
              <a:t>Implement</a:t>
            </a:r>
          </a:p>
          <a:p>
            <a:r>
              <a:rPr lang="en-US" sz="2000" smtClean="0"/>
              <a:t>Document</a:t>
            </a:r>
          </a:p>
          <a:p>
            <a:r>
              <a:rPr lang="en-US" sz="2000" smtClean="0"/>
              <a:t>Accreditation</a:t>
            </a:r>
          </a:p>
          <a:p>
            <a:r>
              <a:rPr lang="en-US" sz="2000" smtClean="0"/>
              <a:t>Monitor</a:t>
            </a:r>
          </a:p>
          <a:p>
            <a:r>
              <a:rPr lang="en-US" sz="2000" smtClean="0"/>
              <a:t>Records</a:t>
            </a:r>
            <a:endParaRPr lang="en-US" sz="2000" dirty="0"/>
          </a:p>
        </p:txBody>
      </p:sp>
      <p:sp>
        <p:nvSpPr>
          <p:cNvPr id="6" name="Content Placeholder 5"/>
          <p:cNvSpPr txBox="1">
            <a:spLocks/>
          </p:cNvSpPr>
          <p:nvPr/>
        </p:nvSpPr>
        <p:spPr>
          <a:xfrm>
            <a:off x="4876800" y="2362200"/>
            <a:ext cx="4267200" cy="4267200"/>
          </a:xfrm>
          <a:prstGeom prst="rect">
            <a:avLst/>
          </a:prstGeom>
        </p:spPr>
        <p:txBody>
          <a:bodyPr/>
          <a:lst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mtClean="0"/>
              <a:t>What could *possibly* go wrong?!</a:t>
            </a:r>
          </a:p>
          <a:p>
            <a:r>
              <a:rPr lang="en-US" sz="2800" smtClean="0"/>
              <a:t>What outward indications would you see? </a:t>
            </a:r>
          </a:p>
          <a:p>
            <a:r>
              <a:rPr lang="en-US" sz="2800" smtClean="0"/>
              <a:t>Job postings? </a:t>
            </a:r>
            <a:endParaRPr lang="en-US" sz="2800" dirty="0"/>
          </a:p>
        </p:txBody>
      </p:sp>
      <p:sp>
        <p:nvSpPr>
          <p:cNvPr id="7" name="Title 1"/>
          <p:cNvSpPr txBox="1">
            <a:spLocks/>
          </p:cNvSpPr>
          <p:nvPr/>
        </p:nvSpPr>
        <p:spPr>
          <a:xfrm>
            <a:off x="0" y="1627909"/>
            <a:ext cx="9144000" cy="581891"/>
          </a:xfrm>
          <a:prstGeom prst="rect">
            <a:avLst/>
          </a:prstGeom>
        </p:spPr>
        <p:txBody>
          <a:bodyPr>
            <a:normAutofit fontScale="97500"/>
          </a:bodyPr>
          <a:lst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a:lstStyle>
          <a:p>
            <a:r>
              <a:rPr lang="en-US" sz="2800" dirty="0" smtClean="0"/>
              <a:t>Summary of an Information Security Program</a:t>
            </a:r>
          </a:p>
        </p:txBody>
      </p:sp>
    </p:spTree>
    <p:extLst>
      <p:ext uri="{BB962C8B-B14F-4D97-AF65-F5344CB8AC3E}">
        <p14:creationId xmlns:p14="http://schemas.microsoft.com/office/powerpoint/2010/main" val="232752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p:txBody>
          <a:bodyPr/>
          <a:lstStyle/>
          <a:p>
            <a:r>
              <a:rPr lang="en-US" dirty="0"/>
              <a:t>Identity </a:t>
            </a:r>
            <a:r>
              <a:rPr lang="en-US" dirty="0" smtClean="0"/>
              <a:t>Management</a:t>
            </a:r>
          </a:p>
          <a:p>
            <a:r>
              <a:rPr lang="en-US" dirty="0" smtClean="0"/>
              <a:t>Where can I get them?</a:t>
            </a:r>
          </a:p>
          <a:p>
            <a:r>
              <a:rPr lang="en-US" dirty="0" smtClean="0"/>
              <a:t>What about passwords?</a:t>
            </a:r>
          </a:p>
          <a:p>
            <a:r>
              <a:rPr lang="en-US" dirty="0" smtClean="0"/>
              <a:t>Dictionaries?</a:t>
            </a:r>
          </a:p>
          <a:p>
            <a:r>
              <a:rPr lang="en-US" dirty="0" smtClean="0"/>
              <a:t>Authentication issues?</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35</a:t>
            </a:fld>
            <a:endParaRPr lang="en-US" dirty="0"/>
          </a:p>
        </p:txBody>
      </p:sp>
      <p:pic>
        <p:nvPicPr>
          <p:cNvPr id="4" name="Picture 3"/>
          <p:cNvPicPr>
            <a:picLocks noChangeAspect="1"/>
          </p:cNvPicPr>
          <p:nvPr/>
        </p:nvPicPr>
        <p:blipFill>
          <a:blip r:embed="rId2"/>
          <a:stretch>
            <a:fillRect/>
          </a:stretch>
        </p:blipFill>
        <p:spPr>
          <a:xfrm>
            <a:off x="38034" y="381000"/>
            <a:ext cx="9067931" cy="433081"/>
          </a:xfrm>
          <a:prstGeom prst="rect">
            <a:avLst/>
          </a:prstGeom>
        </p:spPr>
      </p:pic>
      <p:pic>
        <p:nvPicPr>
          <p:cNvPr id="3" name="Picture 2"/>
          <p:cNvPicPr>
            <a:picLocks noChangeAspect="1"/>
          </p:cNvPicPr>
          <p:nvPr/>
        </p:nvPicPr>
        <p:blipFill>
          <a:blip r:embed="rId3"/>
          <a:stretch>
            <a:fillRect/>
          </a:stretch>
        </p:blipFill>
        <p:spPr>
          <a:xfrm>
            <a:off x="45570" y="1524000"/>
            <a:ext cx="4419600" cy="4148220"/>
          </a:xfrm>
          <a:prstGeom prst="rect">
            <a:avLst/>
          </a:prstGeom>
        </p:spPr>
      </p:pic>
      <p:pic>
        <p:nvPicPr>
          <p:cNvPr id="8" name="Picture 3" descr="kerberos"/>
          <p:cNvPicPr>
            <a:picLocks noChangeAspect="1" noChangeArrowheads="1"/>
          </p:cNvPicPr>
          <p:nvPr/>
        </p:nvPicPr>
        <p:blipFill rotWithShape="1">
          <a:blip r:embed="rId4" cstate="print">
            <a:clrChange>
              <a:clrFrom>
                <a:srgbClr val="FFFFFF"/>
              </a:clrFrom>
              <a:clrTo>
                <a:srgbClr val="FFFFFF">
                  <a:alpha val="0"/>
                </a:srgbClr>
              </a:clrTo>
            </a:clrChange>
          </a:blip>
          <a:srcRect t="13520" r="5505" b="16797"/>
          <a:stretch/>
        </p:blipFill>
        <p:spPr bwMode="auto">
          <a:xfrm rot="1115341">
            <a:off x="5008898" y="4059843"/>
            <a:ext cx="3324526" cy="2329018"/>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269124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36</a:t>
            </a:fld>
            <a:endParaRPr lang="en-US" dirty="0"/>
          </a:p>
        </p:txBody>
      </p:sp>
      <p:pic>
        <p:nvPicPr>
          <p:cNvPr id="3" name="Picture 2"/>
          <p:cNvPicPr>
            <a:picLocks noChangeAspect="1"/>
          </p:cNvPicPr>
          <p:nvPr/>
        </p:nvPicPr>
        <p:blipFill>
          <a:blip r:embed="rId2"/>
          <a:stretch>
            <a:fillRect/>
          </a:stretch>
        </p:blipFill>
        <p:spPr>
          <a:xfrm>
            <a:off x="38034" y="533400"/>
            <a:ext cx="9067931" cy="433081"/>
          </a:xfrm>
          <a:prstGeom prst="rect">
            <a:avLst/>
          </a:prstGeom>
        </p:spPr>
      </p:pic>
      <p:sp>
        <p:nvSpPr>
          <p:cNvPr id="4" name="Rectangle 3"/>
          <p:cNvSpPr/>
          <p:nvPr/>
        </p:nvSpPr>
        <p:spPr>
          <a:xfrm>
            <a:off x="0" y="1371600"/>
            <a:ext cx="9144000" cy="4185761"/>
          </a:xfrm>
          <a:prstGeom prst="rect">
            <a:avLst/>
          </a:prstGeom>
        </p:spPr>
        <p:txBody>
          <a:bodyPr wrap="square">
            <a:spAutoFit/>
          </a:bodyPr>
          <a:lstStyle/>
          <a:p>
            <a:r>
              <a:rPr lang="en-US" sz="1400" b="1" dirty="0">
                <a:latin typeface="Arial" panose="020B0604020202020204" pitchFamily="34" charset="0"/>
              </a:rPr>
              <a:t>5 Shortfalls in the Current Internet Environment ...........................................13</a:t>
            </a:r>
          </a:p>
          <a:p>
            <a:r>
              <a:rPr lang="en-US" sz="1400" dirty="0">
                <a:latin typeface="Arial" panose="020B0604020202020204" pitchFamily="34" charset="0"/>
              </a:rPr>
              <a:t>5.1 The Internet was never designed for tracking and tracing user</a:t>
            </a:r>
          </a:p>
          <a:p>
            <a:r>
              <a:rPr lang="en-US" sz="1400" dirty="0">
                <a:latin typeface="Arial" panose="020B0604020202020204" pitchFamily="34" charset="0"/>
              </a:rPr>
              <a:t>behavior ..................................................................................................13</a:t>
            </a:r>
          </a:p>
          <a:p>
            <a:r>
              <a:rPr lang="en-US" sz="1400" dirty="0">
                <a:latin typeface="Arial" panose="020B0604020202020204" pitchFamily="34" charset="0"/>
              </a:rPr>
              <a:t>5.2 The Internet was not designed to resist highly untrustworthy users .........13</a:t>
            </a:r>
          </a:p>
          <a:p>
            <a:r>
              <a:rPr lang="en-US" sz="1400" dirty="0">
                <a:latin typeface="Arial" panose="020B0604020202020204" pitchFamily="34" charset="0"/>
              </a:rPr>
              <a:t>5.3 A packet’s source address is untrustworthy, which severely hinders</a:t>
            </a:r>
          </a:p>
          <a:p>
            <a:r>
              <a:rPr lang="en-US" sz="1400" dirty="0">
                <a:latin typeface="Arial" panose="020B0604020202020204" pitchFamily="34" charset="0"/>
              </a:rPr>
              <a:t>tracking....................................................................................................14</a:t>
            </a:r>
          </a:p>
          <a:p>
            <a:r>
              <a:rPr lang="en-US" sz="1400" dirty="0">
                <a:latin typeface="Arial" panose="020B0604020202020204" pitchFamily="34" charset="0"/>
              </a:rPr>
              <a:t>5.4 The current threat environment far exceeds the Internet’s design</a:t>
            </a:r>
          </a:p>
          <a:p>
            <a:r>
              <a:rPr lang="en-US" sz="1400" dirty="0">
                <a:latin typeface="Arial" panose="020B0604020202020204" pitchFamily="34" charset="0"/>
              </a:rPr>
              <a:t>parameters ..............................................................................................15</a:t>
            </a:r>
          </a:p>
          <a:p>
            <a:r>
              <a:rPr lang="en-US" sz="1400" dirty="0">
                <a:latin typeface="Arial" panose="020B0604020202020204" pitchFamily="34" charset="0"/>
              </a:rPr>
              <a:t>5.5 The expertise of the average system administrator continues to</a:t>
            </a:r>
          </a:p>
          <a:p>
            <a:r>
              <a:rPr lang="en-US" sz="1400" dirty="0">
                <a:latin typeface="Arial" panose="020B0604020202020204" pitchFamily="34" charset="0"/>
              </a:rPr>
              <a:t>decline.....................................................................................................16</a:t>
            </a:r>
          </a:p>
          <a:p>
            <a:r>
              <a:rPr lang="en-US" sz="1400" dirty="0">
                <a:latin typeface="Arial" panose="020B0604020202020204" pitchFamily="34" charset="0"/>
              </a:rPr>
              <a:t>5.6 Attacks often cross multiple administrative, jurisdictional, and national</a:t>
            </a:r>
          </a:p>
          <a:p>
            <a:r>
              <a:rPr lang="en-US" sz="1400" dirty="0">
                <a:latin typeface="Arial" panose="020B0604020202020204" pitchFamily="34" charset="0"/>
              </a:rPr>
              <a:t>boundaries ..............................................................................................16</a:t>
            </a:r>
          </a:p>
          <a:p>
            <a:r>
              <a:rPr lang="en-US" sz="1400" dirty="0">
                <a:latin typeface="Arial" panose="020B0604020202020204" pitchFamily="34" charset="0"/>
              </a:rPr>
              <a:t>5.7 High-speed traffic hinders tracking ..........................................................17</a:t>
            </a:r>
          </a:p>
          <a:p>
            <a:r>
              <a:rPr lang="en-US" sz="1400" dirty="0">
                <a:latin typeface="Arial" panose="020B0604020202020204" pitchFamily="34" charset="0"/>
              </a:rPr>
              <a:t>5.8 Tunnels impede tracking..........................................................................18</a:t>
            </a:r>
          </a:p>
          <a:p>
            <a:r>
              <a:rPr lang="en-US" sz="1400" dirty="0">
                <a:latin typeface="Arial" panose="020B0604020202020204" pitchFamily="34" charset="0"/>
              </a:rPr>
              <a:t>5.9 Hackers destroy logs and other audit data...............................................18</a:t>
            </a:r>
          </a:p>
          <a:p>
            <a:r>
              <a:rPr lang="en-US" sz="1400" dirty="0">
                <a:latin typeface="Arial" panose="020B0604020202020204" pitchFamily="34" charset="0"/>
              </a:rPr>
              <a:t>5.10 Anonymizers protect privacy by impeding tracking ..................................18</a:t>
            </a:r>
          </a:p>
          <a:p>
            <a:r>
              <a:rPr lang="en-US" sz="1400" dirty="0">
                <a:latin typeface="Arial" panose="020B0604020202020204" pitchFamily="34" charset="0"/>
              </a:rPr>
              <a:t>5.11 The ability to link specific users to specific IP addresses is being lost......18</a:t>
            </a:r>
          </a:p>
          <a:p>
            <a:r>
              <a:rPr lang="en-US" sz="1400" dirty="0">
                <a:latin typeface="Arial" panose="020B0604020202020204" pitchFamily="34" charset="0"/>
              </a:rPr>
              <a:t>5.12 Purely defensive approaches will fail, so deterrence through tracking</a:t>
            </a:r>
          </a:p>
          <a:p>
            <a:r>
              <a:rPr lang="en-US" sz="1400" dirty="0">
                <a:latin typeface="Arial" panose="020B0604020202020204" pitchFamily="34" charset="0"/>
              </a:rPr>
              <a:t>and tracing is crucial................................................................................20</a:t>
            </a:r>
            <a:endParaRPr lang="en-US" sz="1400" dirty="0"/>
          </a:p>
        </p:txBody>
      </p:sp>
      <p:pic>
        <p:nvPicPr>
          <p:cNvPr id="5" name="Picture 4"/>
          <p:cNvPicPr>
            <a:picLocks noChangeAspect="1"/>
          </p:cNvPicPr>
          <p:nvPr/>
        </p:nvPicPr>
        <p:blipFill>
          <a:blip r:embed="rId3"/>
          <a:stretch>
            <a:fillRect/>
          </a:stretch>
        </p:blipFill>
        <p:spPr>
          <a:xfrm>
            <a:off x="6096000" y="1845089"/>
            <a:ext cx="2644369" cy="3238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090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37</a:t>
            </a:fld>
            <a:endParaRPr lang="en-US" dirty="0"/>
          </a:p>
        </p:txBody>
      </p:sp>
      <p:sp>
        <p:nvSpPr>
          <p:cNvPr id="3" name="Title 2"/>
          <p:cNvSpPr>
            <a:spLocks noGrp="1"/>
          </p:cNvSpPr>
          <p:nvPr>
            <p:ph type="title"/>
          </p:nvPr>
        </p:nvSpPr>
        <p:spPr/>
        <p:txBody>
          <a:bodyPr/>
          <a:lstStyle/>
          <a:p>
            <a:r>
              <a:rPr lang="en-US" dirty="0" smtClean="0"/>
              <a:t>IPV4 vs. IPV6</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580870"/>
            <a:ext cx="8305799" cy="571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9961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57200" y="1295400"/>
            <a:ext cx="8458200" cy="2049780"/>
          </a:xfrm>
        </p:spPr>
        <p:txBody>
          <a:bodyPr>
            <a:normAutofit/>
          </a:bodyPr>
          <a:lstStyle/>
          <a:p>
            <a:r>
              <a:rPr lang="en-US" sz="2400" dirty="0" smtClean="0"/>
              <a:t>Developed </a:t>
            </a:r>
            <a:r>
              <a:rPr lang="en-US" sz="2400" dirty="0"/>
              <a:t>that provide all (or many) of these functionalities in a single network appliance. </a:t>
            </a:r>
            <a:endParaRPr lang="en-US" sz="2400" dirty="0" smtClean="0"/>
          </a:p>
          <a:p>
            <a:r>
              <a:rPr lang="en-US" sz="2400" dirty="0" smtClean="0"/>
              <a:t>The </a:t>
            </a:r>
            <a:r>
              <a:rPr lang="en-US" sz="2400" dirty="0"/>
              <a:t>goals of UTM are simplicity, streamlined installation and maintenance, centralized control, and the ability to understand a network’s security from a holistic point of view</a:t>
            </a:r>
            <a:r>
              <a:rPr lang="en-US" sz="2400" dirty="0" smtClean="0"/>
              <a:t>.</a:t>
            </a:r>
            <a:r>
              <a:rPr lang="en-US" sz="2400" dirty="0"/>
              <a:t> </a:t>
            </a:r>
            <a:endParaRPr lang="en-US" sz="2400" dirty="0" smtClean="0"/>
          </a:p>
          <a:p>
            <a:endParaRPr lang="en-US" sz="2400" dirty="0"/>
          </a:p>
          <a:p>
            <a:endParaRPr lang="en-US" sz="2400" dirty="0"/>
          </a:p>
        </p:txBody>
      </p:sp>
      <p:sp>
        <p:nvSpPr>
          <p:cNvPr id="5" name="Content Placeholder 4"/>
          <p:cNvSpPr>
            <a:spLocks noGrp="1"/>
          </p:cNvSpPr>
          <p:nvPr>
            <p:ph sz="half" idx="2"/>
          </p:nvPr>
        </p:nvSpPr>
        <p:spPr>
          <a:xfrm>
            <a:off x="152400" y="3505200"/>
            <a:ext cx="3352800" cy="2370064"/>
          </a:xfrm>
        </p:spPr>
        <p:txBody>
          <a:bodyPr/>
          <a:lstStyle/>
          <a:p>
            <a:pPr marL="0" indent="0">
              <a:buNone/>
            </a:pPr>
            <a:r>
              <a:rPr lang="en-US" sz="2000" dirty="0"/>
              <a:t>The list includes, but is not limited to, firewalls, antimalware , </a:t>
            </a:r>
            <a:r>
              <a:rPr lang="en-US" sz="2000" dirty="0" err="1"/>
              <a:t>antispam</a:t>
            </a:r>
            <a:r>
              <a:rPr lang="en-US" sz="2000" dirty="0"/>
              <a:t>, IDS/ IPS, content filtering, data leak prevention, VPN capabilities, and continuous monitoring and reporting.</a:t>
            </a:r>
          </a:p>
        </p:txBody>
      </p:sp>
      <p:sp>
        <p:nvSpPr>
          <p:cNvPr id="2" name="Slide Number Placeholder 1"/>
          <p:cNvSpPr>
            <a:spLocks noGrp="1"/>
          </p:cNvSpPr>
          <p:nvPr>
            <p:ph type="sldNum" sz="quarter" idx="10"/>
          </p:nvPr>
        </p:nvSpPr>
        <p:spPr/>
        <p:txBody>
          <a:bodyPr/>
          <a:lstStyle/>
          <a:p>
            <a:fld id="{FB124A42-3BFC-4002-A422-5D3896DD5E41}" type="slidenum">
              <a:rPr lang="en-US" smtClean="0"/>
              <a:pPr/>
              <a:t>38</a:t>
            </a:fld>
            <a:endParaRPr lang="en-US" dirty="0"/>
          </a:p>
        </p:txBody>
      </p:sp>
      <p:sp>
        <p:nvSpPr>
          <p:cNvPr id="3" name="Title 2"/>
          <p:cNvSpPr>
            <a:spLocks noGrp="1"/>
          </p:cNvSpPr>
          <p:nvPr>
            <p:ph type="title"/>
          </p:nvPr>
        </p:nvSpPr>
        <p:spPr/>
        <p:txBody>
          <a:bodyPr>
            <a:normAutofit fontScale="90000"/>
          </a:bodyPr>
          <a:lstStyle/>
          <a:p>
            <a:r>
              <a:rPr lang="en-US" dirty="0" smtClean="0"/>
              <a:t>Understand what your vendor can provide</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379470"/>
            <a:ext cx="5429885" cy="293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2929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39</a:t>
            </a:fld>
            <a:endParaRPr lang="en-US" dirty="0"/>
          </a:p>
        </p:txBody>
      </p:sp>
      <p:pic>
        <p:nvPicPr>
          <p:cNvPr id="3" name="Picture 2"/>
          <p:cNvPicPr>
            <a:picLocks noChangeAspect="1"/>
          </p:cNvPicPr>
          <p:nvPr/>
        </p:nvPicPr>
        <p:blipFill>
          <a:blip r:embed="rId2"/>
          <a:stretch>
            <a:fillRect/>
          </a:stretch>
        </p:blipFill>
        <p:spPr>
          <a:xfrm>
            <a:off x="38034" y="381000"/>
            <a:ext cx="9067931" cy="636884"/>
          </a:xfrm>
          <a:prstGeom prst="rect">
            <a:avLst/>
          </a:prstGeom>
        </p:spPr>
      </p:pic>
      <p:pic>
        <p:nvPicPr>
          <p:cNvPr id="97" name="Picture 96"/>
          <p:cNvPicPr>
            <a:picLocks noChangeAspect="1"/>
          </p:cNvPicPr>
          <p:nvPr/>
        </p:nvPicPr>
        <p:blipFill>
          <a:blip r:embed="rId3"/>
          <a:stretch>
            <a:fillRect/>
          </a:stretch>
        </p:blipFill>
        <p:spPr>
          <a:xfrm>
            <a:off x="124157" y="1524000"/>
            <a:ext cx="8418043" cy="4735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9113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1066800" y="2061391"/>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1066800" y="2489597"/>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1066800" y="2917803"/>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1066800" y="334600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p:cNvSpPr/>
          <p:nvPr/>
        </p:nvSpPr>
        <p:spPr>
          <a:xfrm>
            <a:off x="1066800" y="3774215"/>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p:cNvSpPr/>
          <p:nvPr/>
        </p:nvSpPr>
        <p:spPr>
          <a:xfrm>
            <a:off x="1066800" y="548703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3"/>
          <p:cNvSpPr/>
          <p:nvPr/>
        </p:nvSpPr>
        <p:spPr>
          <a:xfrm>
            <a:off x="1066800" y="4202421"/>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p:cNvSpPr/>
          <p:nvPr/>
        </p:nvSpPr>
        <p:spPr>
          <a:xfrm>
            <a:off x="1066800" y="4630627"/>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1066800" y="5058833"/>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p:cNvSpPr/>
          <p:nvPr/>
        </p:nvSpPr>
        <p:spPr>
          <a:xfrm>
            <a:off x="1066800" y="591524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0-#ppt_w/2"/>
                                          </p:val>
                                        </p:tav>
                                        <p:tav tm="100000">
                                          <p:val>
                                            <p:strVal val="#ppt_x"/>
                                          </p:val>
                                        </p:tav>
                                      </p:tavLst>
                                    </p:anim>
                                    <p:anim calcmode="lin" valueType="num">
                                      <p:cBhvr additive="base">
                                        <p:cTn id="12" dur="500" fill="hold"/>
                                        <p:tgtEl>
                                          <p:spTgt spid="10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fill="hold"/>
                                        <p:tgtEl>
                                          <p:spTgt spid="106"/>
                                        </p:tgtEl>
                                        <p:attrNameLst>
                                          <p:attrName>ppt_x</p:attrName>
                                        </p:attrNameLst>
                                      </p:cBhvr>
                                      <p:tavLst>
                                        <p:tav tm="0">
                                          <p:val>
                                            <p:strVal val="0-#ppt_w/2"/>
                                          </p:val>
                                        </p:tav>
                                        <p:tav tm="100000">
                                          <p:val>
                                            <p:strVal val="#ppt_x"/>
                                          </p:val>
                                        </p:tav>
                                      </p:tavLst>
                                    </p:anim>
                                    <p:anim calcmode="lin" valueType="num">
                                      <p:cBhvr additive="base">
                                        <p:cTn id="16" dur="500" fill="hold"/>
                                        <p:tgtEl>
                                          <p:spTgt spid="10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additive="base">
                                        <p:cTn id="27" dur="500" fill="hold"/>
                                        <p:tgtEl>
                                          <p:spTgt spid="112"/>
                                        </p:tgtEl>
                                        <p:attrNameLst>
                                          <p:attrName>ppt_x</p:attrName>
                                        </p:attrNameLst>
                                      </p:cBhvr>
                                      <p:tavLst>
                                        <p:tav tm="0">
                                          <p:val>
                                            <p:strVal val="0-#ppt_w/2"/>
                                          </p:val>
                                        </p:tav>
                                        <p:tav tm="100000">
                                          <p:val>
                                            <p:strVal val="#ppt_x"/>
                                          </p:val>
                                        </p:tav>
                                      </p:tavLst>
                                    </p:anim>
                                    <p:anim calcmode="lin" valueType="num">
                                      <p:cBhvr additive="base">
                                        <p:cTn id="28" dur="500" fill="hold"/>
                                        <p:tgtEl>
                                          <p:spTgt spid="11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 calcmode="lin" valueType="num">
                                      <p:cBhvr additive="base">
                                        <p:cTn id="35" dur="500" fill="hold"/>
                                        <p:tgtEl>
                                          <p:spTgt spid="116"/>
                                        </p:tgtEl>
                                        <p:attrNameLst>
                                          <p:attrName>ppt_x</p:attrName>
                                        </p:attrNameLst>
                                      </p:cBhvr>
                                      <p:tavLst>
                                        <p:tav tm="0">
                                          <p:val>
                                            <p:strVal val="0-#ppt_w/2"/>
                                          </p:val>
                                        </p:tav>
                                        <p:tav tm="100000">
                                          <p:val>
                                            <p:strVal val="#ppt_x"/>
                                          </p:val>
                                        </p:tav>
                                      </p:tavLst>
                                    </p:anim>
                                    <p:anim calcmode="lin" valueType="num">
                                      <p:cBhvr additive="base">
                                        <p:cTn id="36" dur="500" fill="hold"/>
                                        <p:tgtEl>
                                          <p:spTgt spid="116"/>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additive="base">
                                        <p:cTn id="39" dur="500" fill="hold"/>
                                        <p:tgtEl>
                                          <p:spTgt spid="118"/>
                                        </p:tgtEl>
                                        <p:attrNameLst>
                                          <p:attrName>ppt_x</p:attrName>
                                        </p:attrNameLst>
                                      </p:cBhvr>
                                      <p:tavLst>
                                        <p:tav tm="0">
                                          <p:val>
                                            <p:strVal val="0-#ppt_w/2"/>
                                          </p:val>
                                        </p:tav>
                                        <p:tav tm="100000">
                                          <p:val>
                                            <p:strVal val="#ppt_x"/>
                                          </p:val>
                                        </p:tav>
                                      </p:tavLst>
                                    </p:anim>
                                    <p:anim calcmode="lin" valueType="num">
                                      <p:cBhvr additive="base">
                                        <p:cTn id="40" dur="500" fill="hold"/>
                                        <p:tgtEl>
                                          <p:spTgt spid="118"/>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additive="base">
                                        <p:cTn id="43" dur="500" fill="hold"/>
                                        <p:tgtEl>
                                          <p:spTgt spid="119"/>
                                        </p:tgtEl>
                                        <p:attrNameLst>
                                          <p:attrName>ppt_x</p:attrName>
                                        </p:attrNameLst>
                                      </p:cBhvr>
                                      <p:tavLst>
                                        <p:tav tm="0">
                                          <p:val>
                                            <p:strVal val="0-#ppt_w/2"/>
                                          </p:val>
                                        </p:tav>
                                        <p:tav tm="100000">
                                          <p:val>
                                            <p:strVal val="#ppt_x"/>
                                          </p:val>
                                        </p:tav>
                                      </p:tavLst>
                                    </p:anim>
                                    <p:anim calcmode="lin" valueType="num">
                                      <p:cBhvr additive="base">
                                        <p:cTn id="4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5" grpId="0" animBg="1"/>
      <p:bldP spid="106" grpId="0" animBg="1"/>
      <p:bldP spid="108" grpId="0" animBg="1"/>
      <p:bldP spid="110" grpId="0" animBg="1"/>
      <p:bldP spid="112" grpId="0" animBg="1"/>
      <p:bldP spid="114" grpId="0" animBg="1"/>
      <p:bldP spid="116" grpId="0" animBg="1"/>
      <p:bldP spid="118" grpId="0" animBg="1"/>
      <p:bldP spid="1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379313" y="2242516"/>
            <a:ext cx="5106881" cy="1424866"/>
            <a:chOff x="4971070" y="1968941"/>
            <a:chExt cx="6809175" cy="1899821"/>
          </a:xfrm>
        </p:grpSpPr>
        <p:sp>
          <p:nvSpPr>
            <p:cNvPr id="106" name="Freeform 105"/>
            <p:cNvSpPr/>
            <p:nvPr/>
          </p:nvSpPr>
          <p:spPr>
            <a:xfrm>
              <a:off x="4971070" y="3327226"/>
              <a:ext cx="1262513" cy="541536"/>
            </a:xfrm>
            <a:custGeom>
              <a:avLst/>
              <a:gdLst>
                <a:gd name="connsiteX0" fmla="*/ 0 w 1262513"/>
                <a:gd name="connsiteY0" fmla="*/ 0 h 541536"/>
                <a:gd name="connsiteX1" fmla="*/ 777463 w 1262513"/>
                <a:gd name="connsiteY1" fmla="*/ 0 h 541536"/>
                <a:gd name="connsiteX2" fmla="*/ 779395 w 1262513"/>
                <a:gd name="connsiteY2" fmla="*/ 18414 h 541536"/>
                <a:gd name="connsiteX3" fmla="*/ 954967 w 1262513"/>
                <a:gd name="connsiteY3" fmla="*/ 0 h 541536"/>
                <a:gd name="connsiteX4" fmla="*/ 1262513 w 1262513"/>
                <a:gd name="connsiteY4" fmla="*/ 0 h 541536"/>
                <a:gd name="connsiteX5" fmla="*/ 792515 w 1262513"/>
                <a:gd name="connsiteY5" fmla="*/ 541536 h 541536"/>
                <a:gd name="connsiteX6" fmla="*/ 0 w 1262513"/>
                <a:gd name="connsiteY6" fmla="*/ 541536 h 54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2513" h="541536">
                  <a:moveTo>
                    <a:pt x="0" y="0"/>
                  </a:moveTo>
                  <a:lnTo>
                    <a:pt x="777463" y="0"/>
                  </a:lnTo>
                  <a:lnTo>
                    <a:pt x="779395" y="18414"/>
                  </a:lnTo>
                  <a:lnTo>
                    <a:pt x="954967" y="0"/>
                  </a:lnTo>
                  <a:lnTo>
                    <a:pt x="1262513" y="0"/>
                  </a:lnTo>
                  <a:lnTo>
                    <a:pt x="792515" y="541536"/>
                  </a:lnTo>
                  <a:lnTo>
                    <a:pt x="0" y="541536"/>
                  </a:lnTo>
                  <a:close/>
                </a:path>
              </a:pathLst>
            </a:cu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dirty="0"/>
            </a:p>
          </p:txBody>
        </p:sp>
        <p:sp>
          <p:nvSpPr>
            <p:cNvPr id="107" name="Freeform 106"/>
            <p:cNvSpPr/>
            <p:nvPr/>
          </p:nvSpPr>
          <p:spPr>
            <a:xfrm>
              <a:off x="8775369" y="1968941"/>
              <a:ext cx="2483275" cy="923279"/>
            </a:xfrm>
            <a:custGeom>
              <a:avLst/>
              <a:gdLst>
                <a:gd name="connsiteX0" fmla="*/ 581525 w 2483275"/>
                <a:gd name="connsiteY0" fmla="*/ 0 h 923279"/>
                <a:gd name="connsiteX1" fmla="*/ 1821050 w 2483275"/>
                <a:gd name="connsiteY1" fmla="*/ 0 h 923279"/>
                <a:gd name="connsiteX2" fmla="*/ 2483275 w 2483275"/>
                <a:gd name="connsiteY2" fmla="*/ 467186 h 923279"/>
                <a:gd name="connsiteX3" fmla="*/ 1808923 w 2483275"/>
                <a:gd name="connsiteY3" fmla="*/ 923279 h 923279"/>
                <a:gd name="connsiteX4" fmla="*/ 595458 w 2483275"/>
                <a:gd name="connsiteY4" fmla="*/ 923279 h 923279"/>
                <a:gd name="connsiteX5" fmla="*/ 0 w 2483275"/>
                <a:gd name="connsiteY5" fmla="*/ 521313 h 92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275" h="923279">
                  <a:moveTo>
                    <a:pt x="581525" y="0"/>
                  </a:moveTo>
                  <a:lnTo>
                    <a:pt x="1821050" y="0"/>
                  </a:lnTo>
                  <a:lnTo>
                    <a:pt x="2483275" y="467186"/>
                  </a:lnTo>
                  <a:lnTo>
                    <a:pt x="1808923" y="923279"/>
                  </a:lnTo>
                  <a:lnTo>
                    <a:pt x="595458" y="923279"/>
                  </a:lnTo>
                  <a:lnTo>
                    <a:pt x="0" y="521313"/>
                  </a:lnTo>
                  <a:close/>
                </a:path>
              </a:pathLst>
            </a:cu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dirty="0"/>
            </a:p>
          </p:txBody>
        </p:sp>
        <p:sp>
          <p:nvSpPr>
            <p:cNvPr id="108" name="Freeform 107"/>
            <p:cNvSpPr/>
            <p:nvPr/>
          </p:nvSpPr>
          <p:spPr>
            <a:xfrm>
              <a:off x="11211445" y="2064563"/>
              <a:ext cx="568800" cy="767527"/>
            </a:xfrm>
            <a:custGeom>
              <a:avLst/>
              <a:gdLst>
                <a:gd name="connsiteX0" fmla="*/ 568800 w 568800"/>
                <a:gd name="connsiteY0" fmla="*/ 0 h 767527"/>
                <a:gd name="connsiteX1" fmla="*/ 568800 w 568800"/>
                <a:gd name="connsiteY1" fmla="*/ 767527 h 767527"/>
                <a:gd name="connsiteX2" fmla="*/ 0 w 568800"/>
                <a:gd name="connsiteY2" fmla="*/ 374938 h 767527"/>
              </a:gdLst>
              <a:ahLst/>
              <a:cxnLst>
                <a:cxn ang="0">
                  <a:pos x="connsiteX0" y="connsiteY0"/>
                </a:cxn>
                <a:cxn ang="0">
                  <a:pos x="connsiteX1" y="connsiteY1"/>
                </a:cxn>
                <a:cxn ang="0">
                  <a:pos x="connsiteX2" y="connsiteY2"/>
                </a:cxn>
              </a:cxnLst>
              <a:rect l="l" t="t" r="r" b="b"/>
              <a:pathLst>
                <a:path w="568800" h="767527">
                  <a:moveTo>
                    <a:pt x="568800" y="0"/>
                  </a:moveTo>
                  <a:lnTo>
                    <a:pt x="568800" y="767527"/>
                  </a:lnTo>
                  <a:lnTo>
                    <a:pt x="0" y="374938"/>
                  </a:lnTo>
                  <a:close/>
                </a:path>
              </a:pathLst>
            </a:custGeom>
            <a:gradFill>
              <a:gsLst>
                <a:gs pos="0">
                  <a:srgbClr val="FF0000">
                    <a:lumMod val="75000"/>
                  </a:srgbClr>
                </a:gs>
                <a:gs pos="80000">
                  <a:srgbClr val="FF0000">
                    <a:lumMod val="54000"/>
                    <a:lumOff val="46000"/>
                  </a:srgbClr>
                </a:gs>
                <a:gs pos="100000">
                  <a:srgbClr val="FF0000">
                    <a:lumMod val="32000"/>
                    <a:lumOff val="68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09" name="Freeform 108"/>
            <p:cNvSpPr/>
            <p:nvPr/>
          </p:nvSpPr>
          <p:spPr>
            <a:xfrm>
              <a:off x="6217756" y="2056923"/>
              <a:ext cx="2589179" cy="1269985"/>
            </a:xfrm>
            <a:custGeom>
              <a:avLst/>
              <a:gdLst>
                <a:gd name="connsiteX0" fmla="*/ 1972698 w 2589179"/>
                <a:gd name="connsiteY0" fmla="*/ 0 h 1269985"/>
                <a:gd name="connsiteX1" fmla="*/ 2589179 w 2589179"/>
                <a:gd name="connsiteY1" fmla="*/ 438142 h 1269985"/>
                <a:gd name="connsiteX2" fmla="*/ 1966378 w 2589179"/>
                <a:gd name="connsiteY2" fmla="*/ 1001602 h 1269985"/>
                <a:gd name="connsiteX3" fmla="*/ 0 w 2589179"/>
                <a:gd name="connsiteY3" fmla="*/ 1269985 h 1269985"/>
                <a:gd name="connsiteX4" fmla="*/ 788915 w 2589179"/>
                <a:gd name="connsiteY4" fmla="*/ 385557 h 1269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179" h="1269985">
                  <a:moveTo>
                    <a:pt x="1972698" y="0"/>
                  </a:moveTo>
                  <a:lnTo>
                    <a:pt x="2589179" y="438142"/>
                  </a:lnTo>
                  <a:lnTo>
                    <a:pt x="1966378" y="1001602"/>
                  </a:lnTo>
                  <a:lnTo>
                    <a:pt x="0" y="1269985"/>
                  </a:lnTo>
                  <a:lnTo>
                    <a:pt x="788915" y="385557"/>
                  </a:lnTo>
                  <a:close/>
                </a:path>
              </a:pathLst>
            </a:custGeom>
            <a:gradFill>
              <a:gsLst>
                <a:gs pos="0">
                  <a:srgbClr val="FF0000">
                    <a:lumMod val="75000"/>
                  </a:srgbClr>
                </a:gs>
                <a:gs pos="80000">
                  <a:srgbClr val="FF0000">
                    <a:lumMod val="54000"/>
                    <a:lumOff val="46000"/>
                  </a:srgbClr>
                </a:gs>
                <a:gs pos="100000">
                  <a:srgbClr val="FF0000">
                    <a:lumMod val="32000"/>
                    <a:lumOff val="68000"/>
                  </a:srgb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93" name="Group 92"/>
          <p:cNvGrpSpPr/>
          <p:nvPr/>
        </p:nvGrpSpPr>
        <p:grpSpPr>
          <a:xfrm>
            <a:off x="4526825" y="2080147"/>
            <a:ext cx="1075330" cy="1103142"/>
            <a:chOff x="8024786" y="1861506"/>
            <a:chExt cx="1433773" cy="1470856"/>
          </a:xfrm>
        </p:grpSpPr>
        <p:cxnSp>
          <p:nvCxnSpPr>
            <p:cNvPr id="94" name="Straight Connector 93"/>
            <p:cNvCxnSpPr/>
            <p:nvPr/>
          </p:nvCxnSpPr>
          <p:spPr>
            <a:xfrm>
              <a:off x="8108869" y="2100839"/>
              <a:ext cx="1153085" cy="797292"/>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00" idx="5"/>
            </p:cNvCxnSpPr>
            <p:nvPr/>
          </p:nvCxnSpPr>
          <p:spPr>
            <a:xfrm>
              <a:off x="8108870" y="2691970"/>
              <a:ext cx="1210601" cy="496379"/>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108870" y="3283100"/>
              <a:ext cx="1153085" cy="0"/>
            </a:xfrm>
            <a:prstGeom prst="line">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8108870" y="2212869"/>
              <a:ext cx="1153084" cy="774666"/>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9238130" y="2848870"/>
              <a:ext cx="95296" cy="9852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00" name="Oval 99"/>
            <p:cNvSpPr/>
            <p:nvPr/>
          </p:nvSpPr>
          <p:spPr>
            <a:xfrm>
              <a:off x="9238131" y="3104255"/>
              <a:ext cx="95296" cy="9852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01" name="Oval 100"/>
            <p:cNvSpPr/>
            <p:nvPr/>
          </p:nvSpPr>
          <p:spPr>
            <a:xfrm>
              <a:off x="9238131" y="3233840"/>
              <a:ext cx="95296" cy="9852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02" name="Explosion 2 101"/>
            <p:cNvSpPr/>
            <p:nvPr/>
          </p:nvSpPr>
          <p:spPr>
            <a:xfrm rot="2455189">
              <a:off x="9096669" y="2023152"/>
              <a:ext cx="361890" cy="411549"/>
            </a:xfrm>
            <a:prstGeom prst="irregularSeal2">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sp>
          <p:nvSpPr>
            <p:cNvPr id="103" name="TextBox 102"/>
            <p:cNvSpPr txBox="1"/>
            <p:nvPr/>
          </p:nvSpPr>
          <p:spPr>
            <a:xfrm>
              <a:off x="8024786" y="1861506"/>
              <a:ext cx="1433286" cy="166200"/>
            </a:xfrm>
            <a:prstGeom prst="rect">
              <a:avLst/>
            </a:prstGeom>
            <a:noFill/>
          </p:spPr>
          <p:txBody>
            <a:bodyPr wrap="square" lIns="0" tIns="0" rIns="0" bIns="0" rtlCol="0">
              <a:spAutoFit/>
            </a:bodyPr>
            <a:lstStyle/>
            <a:p>
              <a:pPr algn="r">
                <a:lnSpc>
                  <a:spcPct val="90000"/>
                </a:lnSpc>
              </a:pPr>
              <a:r>
                <a:rPr lang="en-US" sz="900" dirty="0">
                  <a:solidFill>
                    <a:srgbClr val="717074">
                      <a:lumMod val="50000"/>
                    </a:srgbClr>
                  </a:solidFill>
                  <a:effectLst/>
                  <a:latin typeface="Calibri Light" panose="020F0302020204030204" pitchFamily="34" charset="0"/>
                </a:rPr>
                <a:t>Luck runs out!</a:t>
              </a:r>
            </a:p>
          </p:txBody>
        </p:sp>
        <p:sp>
          <p:nvSpPr>
            <p:cNvPr id="105" name="Oval 104"/>
            <p:cNvSpPr/>
            <p:nvPr/>
          </p:nvSpPr>
          <p:spPr>
            <a:xfrm>
              <a:off x="9209556" y="2164554"/>
              <a:ext cx="95296" cy="9852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grpSp>
      <p:sp>
        <p:nvSpPr>
          <p:cNvPr id="2" name="Title 1"/>
          <p:cNvSpPr>
            <a:spLocks noGrp="1"/>
          </p:cNvSpPr>
          <p:nvPr>
            <p:ph type="title"/>
          </p:nvPr>
        </p:nvSpPr>
        <p:spPr/>
        <p:txBody>
          <a:bodyPr>
            <a:normAutofit fontScale="90000"/>
          </a:bodyPr>
          <a:lstStyle/>
          <a:p>
            <a:r>
              <a:rPr lang="en-US" dirty="0" smtClean="0"/>
              <a:t>Governance is Critical to Risk Management</a:t>
            </a:r>
            <a:br>
              <a:rPr lang="en-US" dirty="0" smtClean="0"/>
            </a:br>
            <a:r>
              <a:rPr lang="en-US" sz="1500" b="0" i="1" dirty="0">
                <a:solidFill>
                  <a:srgbClr val="006990"/>
                </a:solidFill>
              </a:rPr>
              <a:t>Using Controls to Protect Information Assets… Start with the right tools. </a:t>
            </a:r>
            <a:endParaRPr lang="en-US" dirty="0"/>
          </a:p>
        </p:txBody>
      </p:sp>
      <p:sp>
        <p:nvSpPr>
          <p:cNvPr id="3" name="Slide Number Placeholder 2"/>
          <p:cNvSpPr>
            <a:spLocks noGrp="1"/>
          </p:cNvSpPr>
          <p:nvPr>
            <p:ph type="sldNum" sz="quarter" idx="4294967295"/>
          </p:nvPr>
        </p:nvSpPr>
        <p:spPr>
          <a:xfrm>
            <a:off x="8686801" y="5834777"/>
            <a:ext cx="338138" cy="111918"/>
          </a:xfrm>
          <a:prstGeom prst="rect">
            <a:avLst/>
          </a:prstGeom>
        </p:spPr>
        <p:txBody>
          <a:bodyPr/>
          <a:lstStyle/>
          <a:p>
            <a:fld id="{6EA6D8CF-3CDE-4807-BCD2-C9F2B831AAA5}" type="slidenum">
              <a:rPr lang="en-US" smtClean="0">
                <a:solidFill>
                  <a:prstClr val="white"/>
                </a:solidFill>
              </a:rPr>
              <a:pPr/>
              <a:t>40</a:t>
            </a:fld>
            <a:endParaRPr lang="en-US">
              <a:solidFill>
                <a:prstClr val="white"/>
              </a:solidFill>
            </a:endParaRPr>
          </a:p>
        </p:txBody>
      </p:sp>
      <p:sp>
        <p:nvSpPr>
          <p:cNvPr id="28" name="TextBox 27"/>
          <p:cNvSpPr txBox="1"/>
          <p:nvPr/>
        </p:nvSpPr>
        <p:spPr>
          <a:xfrm rot="16200000">
            <a:off x="-776438" y="3072582"/>
            <a:ext cx="2064701" cy="214417"/>
          </a:xfrm>
          <a:prstGeom prst="rect">
            <a:avLst/>
          </a:prstGeom>
          <a:noFill/>
        </p:spPr>
        <p:txBody>
          <a:bodyPr wrap="square" lIns="0" tIns="0" rIns="0" bIns="0" rtlCol="0">
            <a:noAutofit/>
          </a:bodyPr>
          <a:lstStyle/>
          <a:p>
            <a:pPr>
              <a:lnSpc>
                <a:spcPct val="90000"/>
              </a:lnSpc>
            </a:pPr>
            <a:r>
              <a:rPr lang="en-US" sz="975" b="1" dirty="0">
                <a:solidFill>
                  <a:srgbClr val="717074"/>
                </a:solidFill>
                <a:latin typeface="Calibri" panose="020F0502020204030204" pitchFamily="34" charset="0"/>
              </a:rPr>
              <a:t>Compliance and Security Risk</a:t>
            </a:r>
          </a:p>
        </p:txBody>
      </p:sp>
      <p:cxnSp>
        <p:nvCxnSpPr>
          <p:cNvPr id="55" name="Straight Connector 54"/>
          <p:cNvCxnSpPr/>
          <p:nvPr/>
        </p:nvCxnSpPr>
        <p:spPr>
          <a:xfrm>
            <a:off x="363121" y="3399037"/>
            <a:ext cx="625382" cy="0"/>
          </a:xfrm>
          <a:prstGeom prst="line">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63121" y="4211841"/>
            <a:ext cx="5431889" cy="0"/>
          </a:xfrm>
          <a:prstGeom prst="straightConnector1">
            <a:avLst/>
          </a:prstGeom>
          <a:ln w="57150" cap="sq">
            <a:solidFill>
              <a:schemeClr val="tx1"/>
            </a:solidFill>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63121" y="3268885"/>
            <a:ext cx="625382" cy="0"/>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63121" y="3140417"/>
            <a:ext cx="625382" cy="0"/>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3121" y="3657656"/>
            <a:ext cx="625382" cy="0"/>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206078" y="4264437"/>
            <a:ext cx="524645" cy="135037"/>
          </a:xfrm>
          <a:prstGeom prst="rect">
            <a:avLst/>
          </a:prstGeom>
          <a:noFill/>
        </p:spPr>
        <p:txBody>
          <a:bodyPr wrap="square" lIns="0" tIns="0" rIns="0" bIns="0" rtlCol="0">
            <a:spAutoFit/>
          </a:bodyPr>
          <a:lstStyle/>
          <a:p>
            <a:pPr>
              <a:lnSpc>
                <a:spcPct val="90000"/>
              </a:lnSpc>
            </a:pPr>
            <a:r>
              <a:rPr lang="en-US" sz="975" b="1" dirty="0">
                <a:solidFill>
                  <a:srgbClr val="717074"/>
                </a:solidFill>
                <a:latin typeface="Calibri" panose="020F0502020204030204" pitchFamily="34" charset="0"/>
              </a:rPr>
              <a:t>Time</a:t>
            </a:r>
          </a:p>
        </p:txBody>
      </p:sp>
      <p:sp>
        <p:nvSpPr>
          <p:cNvPr id="63" name="TextBox 62"/>
          <p:cNvSpPr txBox="1"/>
          <p:nvPr/>
        </p:nvSpPr>
        <p:spPr>
          <a:xfrm>
            <a:off x="609998" y="1866410"/>
            <a:ext cx="4690941" cy="186974"/>
          </a:xfrm>
          <a:prstGeom prst="rect">
            <a:avLst/>
          </a:prstGeom>
          <a:solidFill>
            <a:schemeClr val="bg1"/>
          </a:solidFill>
        </p:spPr>
        <p:txBody>
          <a:bodyPr wrap="square" lIns="0" tIns="0" rIns="0" bIns="0" rtlCol="0">
            <a:spAutoFit/>
          </a:bodyPr>
          <a:lstStyle>
            <a:defPPr>
              <a:defRPr lang="en-US"/>
            </a:defPPr>
            <a:lvl1pPr>
              <a:lnSpc>
                <a:spcPct val="90000"/>
              </a:lnSpc>
              <a:defRPr sz="1200" b="1"/>
            </a:lvl1pPr>
          </a:lstStyle>
          <a:p>
            <a:pPr algn="ctr"/>
            <a:r>
              <a:rPr lang="en-US" sz="1350" dirty="0">
                <a:solidFill>
                  <a:srgbClr val="717074">
                    <a:lumMod val="75000"/>
                  </a:srgbClr>
                </a:solidFill>
                <a:latin typeface="Calibri" panose="020F0502020204030204" pitchFamily="34" charset="0"/>
              </a:rPr>
              <a:t>Compliance and Security Risk over Time</a:t>
            </a:r>
          </a:p>
        </p:txBody>
      </p:sp>
      <p:cxnSp>
        <p:nvCxnSpPr>
          <p:cNvPr id="68" name="Straight Connector 67"/>
          <p:cNvCxnSpPr/>
          <p:nvPr/>
        </p:nvCxnSpPr>
        <p:spPr>
          <a:xfrm flipV="1">
            <a:off x="363121" y="2135511"/>
            <a:ext cx="0" cy="2068957"/>
          </a:xfrm>
          <a:prstGeom prst="line">
            <a:avLst/>
          </a:prstGeom>
          <a:ln w="57150" cap="sq">
            <a:solidFill>
              <a:schemeClr val="tx1"/>
            </a:solidFill>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42903" y="3210724"/>
            <a:ext cx="2841925" cy="2335161"/>
          </a:xfrm>
          <a:prstGeom prst="rect">
            <a:avLst/>
          </a:prstGeom>
        </p:spPr>
      </p:pic>
      <p:grpSp>
        <p:nvGrpSpPr>
          <p:cNvPr id="85" name="Group 84"/>
          <p:cNvGrpSpPr/>
          <p:nvPr/>
        </p:nvGrpSpPr>
        <p:grpSpPr>
          <a:xfrm>
            <a:off x="736050" y="4914901"/>
            <a:ext cx="4693201" cy="499804"/>
            <a:chOff x="5307346" y="1897112"/>
            <a:chExt cx="6257601" cy="666405"/>
          </a:xfrm>
        </p:grpSpPr>
        <p:grpSp>
          <p:nvGrpSpPr>
            <p:cNvPr id="81" name="Group 80"/>
            <p:cNvGrpSpPr/>
            <p:nvPr/>
          </p:nvGrpSpPr>
          <p:grpSpPr>
            <a:xfrm>
              <a:off x="5307347" y="2309601"/>
              <a:ext cx="3619348" cy="253916"/>
              <a:chOff x="5753252" y="5542448"/>
              <a:chExt cx="3619348" cy="253916"/>
            </a:xfrm>
          </p:grpSpPr>
          <p:sp>
            <p:nvSpPr>
              <p:cNvPr id="72" name="Oval 71"/>
              <p:cNvSpPr/>
              <p:nvPr/>
            </p:nvSpPr>
            <p:spPr>
              <a:xfrm>
                <a:off x="5753252" y="5577948"/>
                <a:ext cx="153476" cy="144245"/>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76" name="TextBox 75"/>
              <p:cNvSpPr txBox="1"/>
              <p:nvPr/>
            </p:nvSpPr>
            <p:spPr>
              <a:xfrm>
                <a:off x="5834061" y="5542448"/>
                <a:ext cx="3538539" cy="253916"/>
              </a:xfrm>
              <a:prstGeom prst="rect">
                <a:avLst/>
              </a:prstGeom>
              <a:solidFill>
                <a:schemeClr val="bg1"/>
              </a:solidFill>
            </p:spPr>
            <p:txBody>
              <a:bodyPr wrap="square" lIns="34290" tIns="34290" rIns="0" bIns="20574" rtlCol="0">
                <a:spAutoFit/>
              </a:bodyPr>
              <a:lstStyle/>
              <a:p>
                <a:pPr>
                  <a:lnSpc>
                    <a:spcPct val="90000"/>
                  </a:lnSpc>
                </a:pPr>
                <a:r>
                  <a:rPr lang="en-US" sz="975" b="1" dirty="0">
                    <a:solidFill>
                      <a:srgbClr val="F8981D"/>
                    </a:solidFill>
                    <a:latin typeface="Calibri" panose="020F0502020204030204" pitchFamily="34" charset="0"/>
                  </a:rPr>
                  <a:t>Perceived Risk – What you think you know.</a:t>
                </a:r>
              </a:p>
            </p:txBody>
          </p:sp>
        </p:grpSp>
        <p:grpSp>
          <p:nvGrpSpPr>
            <p:cNvPr id="80" name="Group 79"/>
            <p:cNvGrpSpPr/>
            <p:nvPr/>
          </p:nvGrpSpPr>
          <p:grpSpPr>
            <a:xfrm>
              <a:off x="5307346" y="1899105"/>
              <a:ext cx="3619349" cy="253916"/>
              <a:chOff x="5753251" y="5131952"/>
              <a:chExt cx="3619349" cy="253916"/>
            </a:xfrm>
          </p:grpSpPr>
          <p:sp>
            <p:nvSpPr>
              <p:cNvPr id="74" name="Oval 73"/>
              <p:cNvSpPr/>
              <p:nvPr/>
            </p:nvSpPr>
            <p:spPr>
              <a:xfrm>
                <a:off x="5753251" y="5176357"/>
                <a:ext cx="153476" cy="14424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sp>
            <p:nvSpPr>
              <p:cNvPr id="78" name="TextBox 77"/>
              <p:cNvSpPr txBox="1"/>
              <p:nvPr/>
            </p:nvSpPr>
            <p:spPr>
              <a:xfrm>
                <a:off x="5834062" y="5131952"/>
                <a:ext cx="3538538" cy="253916"/>
              </a:xfrm>
              <a:prstGeom prst="rect">
                <a:avLst/>
              </a:prstGeom>
              <a:solidFill>
                <a:schemeClr val="bg1"/>
              </a:solidFill>
            </p:spPr>
            <p:txBody>
              <a:bodyPr wrap="square" lIns="34290" tIns="34290" rIns="0" bIns="20574" rtlCol="0">
                <a:spAutoFit/>
              </a:bodyPr>
              <a:lstStyle/>
              <a:p>
                <a:pPr>
                  <a:lnSpc>
                    <a:spcPct val="90000"/>
                  </a:lnSpc>
                </a:pPr>
                <a:r>
                  <a:rPr lang="en-US" sz="975" b="1" dirty="0">
                    <a:solidFill>
                      <a:srgbClr val="FF0000"/>
                    </a:solidFill>
                    <a:latin typeface="Calibri" panose="020F0502020204030204" pitchFamily="34" charset="0"/>
                  </a:rPr>
                  <a:t>Real Risk – You really don’t know this line.</a:t>
                </a:r>
              </a:p>
            </p:txBody>
          </p:sp>
        </p:grpSp>
        <p:grpSp>
          <p:nvGrpSpPr>
            <p:cNvPr id="82" name="Group 81"/>
            <p:cNvGrpSpPr/>
            <p:nvPr/>
          </p:nvGrpSpPr>
          <p:grpSpPr>
            <a:xfrm>
              <a:off x="8517907" y="1897112"/>
              <a:ext cx="3044828" cy="433965"/>
              <a:chOff x="5753251" y="5881799"/>
              <a:chExt cx="3044828" cy="433965"/>
            </a:xfrm>
          </p:grpSpPr>
          <p:sp>
            <p:nvSpPr>
              <p:cNvPr id="71" name="Oval 70"/>
              <p:cNvSpPr/>
              <p:nvPr/>
            </p:nvSpPr>
            <p:spPr>
              <a:xfrm>
                <a:off x="5753251" y="5922345"/>
                <a:ext cx="153476" cy="144245"/>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77" name="TextBox 76"/>
              <p:cNvSpPr txBox="1"/>
              <p:nvPr/>
            </p:nvSpPr>
            <p:spPr>
              <a:xfrm>
                <a:off x="5834062" y="5881799"/>
                <a:ext cx="2964017" cy="433965"/>
              </a:xfrm>
              <a:prstGeom prst="rect">
                <a:avLst/>
              </a:prstGeom>
              <a:solidFill>
                <a:schemeClr val="bg1"/>
              </a:solidFill>
            </p:spPr>
            <p:txBody>
              <a:bodyPr wrap="square" lIns="34290" tIns="34290" rIns="0" bIns="20574" rtlCol="0">
                <a:spAutoFit/>
              </a:bodyPr>
              <a:lstStyle/>
              <a:p>
                <a:pPr>
                  <a:lnSpc>
                    <a:spcPct val="90000"/>
                  </a:lnSpc>
                </a:pPr>
                <a:r>
                  <a:rPr lang="en-US" sz="975" b="1" dirty="0">
                    <a:solidFill>
                      <a:srgbClr val="387C2C"/>
                    </a:solidFill>
                    <a:latin typeface="Calibri" panose="020F0502020204030204" pitchFamily="34" charset="0"/>
                  </a:rPr>
                  <a:t>Addressed Risk – Controls you implement to address risk in your environment.</a:t>
                </a:r>
              </a:p>
            </p:txBody>
          </p:sp>
        </p:grpSp>
        <p:grpSp>
          <p:nvGrpSpPr>
            <p:cNvPr id="83" name="Group 82"/>
            <p:cNvGrpSpPr/>
            <p:nvPr/>
          </p:nvGrpSpPr>
          <p:grpSpPr>
            <a:xfrm>
              <a:off x="8517907" y="2309601"/>
              <a:ext cx="3047040" cy="253916"/>
              <a:chOff x="5753252" y="6276424"/>
              <a:chExt cx="3047040" cy="253916"/>
            </a:xfrm>
          </p:grpSpPr>
          <p:sp>
            <p:nvSpPr>
              <p:cNvPr id="73" name="Oval 72"/>
              <p:cNvSpPr/>
              <p:nvPr/>
            </p:nvSpPr>
            <p:spPr>
              <a:xfrm>
                <a:off x="5753252" y="6326803"/>
                <a:ext cx="153476" cy="14424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79" name="TextBox 78"/>
              <p:cNvSpPr txBox="1"/>
              <p:nvPr/>
            </p:nvSpPr>
            <p:spPr>
              <a:xfrm>
                <a:off x="5834061" y="6276424"/>
                <a:ext cx="2966231" cy="253916"/>
              </a:xfrm>
              <a:prstGeom prst="rect">
                <a:avLst/>
              </a:prstGeom>
              <a:solidFill>
                <a:schemeClr val="bg1"/>
              </a:solidFill>
            </p:spPr>
            <p:txBody>
              <a:bodyPr wrap="square" lIns="34290" tIns="34290" rIns="0" bIns="20574" rtlCol="0">
                <a:spAutoFit/>
              </a:bodyPr>
              <a:lstStyle/>
              <a:p>
                <a:pPr>
                  <a:lnSpc>
                    <a:spcPct val="90000"/>
                  </a:lnSpc>
                </a:pPr>
                <a:r>
                  <a:rPr lang="en-US" sz="975" b="1" dirty="0">
                    <a:solidFill>
                      <a:srgbClr val="717074"/>
                    </a:solidFill>
                    <a:latin typeface="Calibri" panose="020F0502020204030204" pitchFamily="34" charset="0"/>
                  </a:rPr>
                  <a:t>Compliance configuration requirements</a:t>
                </a:r>
              </a:p>
            </p:txBody>
          </p:sp>
        </p:grpSp>
      </p:grpSp>
      <p:sp>
        <p:nvSpPr>
          <p:cNvPr id="84" name="Rectangle 83"/>
          <p:cNvSpPr/>
          <p:nvPr/>
        </p:nvSpPr>
        <p:spPr>
          <a:xfrm>
            <a:off x="5987845" y="1877840"/>
            <a:ext cx="3156155" cy="1292662"/>
          </a:xfrm>
          <a:prstGeom prst="rect">
            <a:avLst/>
          </a:prstGeom>
        </p:spPr>
        <p:txBody>
          <a:bodyPr wrap="square">
            <a:spAutoFit/>
          </a:bodyPr>
          <a:lstStyle/>
          <a:p>
            <a:r>
              <a:rPr lang="en-US" sz="1200" b="1" dirty="0">
                <a:solidFill>
                  <a:srgbClr val="717074">
                    <a:lumMod val="75000"/>
                  </a:srgbClr>
                </a:solidFill>
              </a:rPr>
              <a:t>How to Manage Risk: </a:t>
            </a:r>
          </a:p>
          <a:p>
            <a:pPr marL="257175" indent="-257175">
              <a:buFont typeface="+mj-lt"/>
              <a:buAutoNum type="arabicPeriod"/>
            </a:pPr>
            <a:r>
              <a:rPr lang="en-US" sz="1050" dirty="0">
                <a:solidFill>
                  <a:srgbClr val="717074">
                    <a:lumMod val="75000"/>
                  </a:srgbClr>
                </a:solidFill>
              </a:rPr>
              <a:t>Identify assets and their values.</a:t>
            </a:r>
          </a:p>
          <a:p>
            <a:pPr marL="257175" indent="-257175">
              <a:buFont typeface="+mj-lt"/>
              <a:buAutoNum type="arabicPeriod"/>
            </a:pPr>
            <a:r>
              <a:rPr lang="en-US" sz="1050" dirty="0">
                <a:solidFill>
                  <a:srgbClr val="717074">
                    <a:lumMod val="75000"/>
                  </a:srgbClr>
                </a:solidFill>
              </a:rPr>
              <a:t>Review design, vulnerabilities, and threats.</a:t>
            </a:r>
          </a:p>
          <a:p>
            <a:pPr marL="257175" indent="-257175">
              <a:buFont typeface="+mj-lt"/>
              <a:buAutoNum type="arabicPeriod"/>
            </a:pPr>
            <a:r>
              <a:rPr lang="en-US" sz="1050" dirty="0">
                <a:solidFill>
                  <a:srgbClr val="717074">
                    <a:lumMod val="75000"/>
                  </a:srgbClr>
                </a:solidFill>
              </a:rPr>
              <a:t>Quantify probability and cost of damage. </a:t>
            </a:r>
          </a:p>
          <a:p>
            <a:pPr marL="257175" indent="-257175">
              <a:buFont typeface="+mj-lt"/>
              <a:buAutoNum type="arabicPeriod"/>
            </a:pPr>
            <a:r>
              <a:rPr lang="en-US" sz="1050" dirty="0">
                <a:solidFill>
                  <a:srgbClr val="717074">
                    <a:lumMod val="75000"/>
                  </a:srgbClr>
                </a:solidFill>
              </a:rPr>
              <a:t>Implement </a:t>
            </a:r>
            <a:r>
              <a:rPr lang="en-US" sz="1050" b="1" dirty="0">
                <a:solidFill>
                  <a:srgbClr val="717074">
                    <a:lumMod val="75000"/>
                  </a:srgbClr>
                </a:solidFill>
              </a:rPr>
              <a:t>cost effective</a:t>
            </a:r>
            <a:r>
              <a:rPr lang="en-US" sz="1050" dirty="0">
                <a:solidFill>
                  <a:srgbClr val="717074">
                    <a:lumMod val="75000"/>
                  </a:srgbClr>
                </a:solidFill>
              </a:rPr>
              <a:t> countermeasures!</a:t>
            </a:r>
          </a:p>
          <a:p>
            <a:endParaRPr lang="en-US" sz="1200" b="1" dirty="0">
              <a:solidFill>
                <a:srgbClr val="717074">
                  <a:lumMod val="75000"/>
                </a:srgbClr>
              </a:solidFill>
            </a:endParaRPr>
          </a:p>
          <a:p>
            <a:r>
              <a:rPr lang="en-US" sz="1200" b="1" dirty="0">
                <a:solidFill>
                  <a:srgbClr val="717074">
                    <a:lumMod val="75000"/>
                  </a:srgbClr>
                </a:solidFill>
              </a:rPr>
              <a:t>NIST Risk Management Framework</a:t>
            </a:r>
          </a:p>
        </p:txBody>
      </p:sp>
      <p:grpSp>
        <p:nvGrpSpPr>
          <p:cNvPr id="115" name="Group 114"/>
          <p:cNvGrpSpPr/>
          <p:nvPr/>
        </p:nvGrpSpPr>
        <p:grpSpPr>
          <a:xfrm>
            <a:off x="363121" y="2216775"/>
            <a:ext cx="5360417" cy="2313938"/>
            <a:chOff x="4949481" y="1934620"/>
            <a:chExt cx="7147222" cy="3085250"/>
          </a:xfrm>
        </p:grpSpPr>
        <p:cxnSp>
          <p:nvCxnSpPr>
            <p:cNvPr id="29" name="Straight Connector 28"/>
            <p:cNvCxnSpPr/>
            <p:nvPr/>
          </p:nvCxnSpPr>
          <p:spPr>
            <a:xfrm>
              <a:off x="4949481" y="3510969"/>
              <a:ext cx="7147222" cy="0"/>
            </a:xfrm>
            <a:prstGeom prst="line">
              <a:avLst/>
            </a:prstGeom>
            <a:ln w="38100">
              <a:solidFill>
                <a:schemeClr val="tx1"/>
              </a:solidFill>
              <a:prstDash val="dash"/>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174015" y="2012433"/>
              <a:ext cx="1143217" cy="1048906"/>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8184790" y="2575012"/>
              <a:ext cx="1153085" cy="147783"/>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Connector 104"/>
            <p:cNvCxnSpPr/>
            <p:nvPr/>
          </p:nvCxnSpPr>
          <p:spPr>
            <a:xfrm flipV="1">
              <a:off x="8184789" y="3166143"/>
              <a:ext cx="1153087" cy="343689"/>
            </a:xfrm>
            <a:prstGeom prst="bentConnector3">
              <a:avLst>
                <a:gd name="adj1" fmla="val -1986"/>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184790" y="2082403"/>
              <a:ext cx="1153085" cy="788174"/>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116575" y="4471111"/>
              <a:ext cx="0" cy="341061"/>
            </a:xfrm>
            <a:prstGeom prst="line">
              <a:avLst/>
            </a:prstGeom>
            <a:ln w="762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202483" y="4659771"/>
              <a:ext cx="1752600" cy="360099"/>
            </a:xfrm>
            <a:prstGeom prst="rect">
              <a:avLst/>
            </a:prstGeom>
            <a:solidFill>
              <a:schemeClr val="bg1"/>
            </a:solidFill>
          </p:spPr>
          <p:txBody>
            <a:bodyPr wrap="square" lIns="0" tIns="0" rIns="0" bIns="0" rtlCol="0">
              <a:spAutoFit/>
            </a:bodyPr>
            <a:lstStyle>
              <a:defPPr>
                <a:defRPr lang="en-US"/>
              </a:defPPr>
              <a:lvl1pPr>
                <a:lnSpc>
                  <a:spcPct val="90000"/>
                </a:lnSpc>
                <a:defRPr sz="1200" b="1"/>
              </a:lvl1pPr>
            </a:lstStyle>
            <a:p>
              <a:pPr algn="ctr"/>
              <a:r>
                <a:rPr lang="en-US" sz="975" dirty="0">
                  <a:solidFill>
                    <a:srgbClr val="717074">
                      <a:lumMod val="75000"/>
                    </a:srgbClr>
                  </a:solidFill>
                  <a:latin typeface="Calibri" panose="020F0502020204030204" pitchFamily="34" charset="0"/>
                </a:rPr>
                <a:t>Change in Compliance (e.g. Disable SSL)</a:t>
              </a:r>
            </a:p>
          </p:txBody>
        </p:sp>
        <p:sp>
          <p:nvSpPr>
            <p:cNvPr id="4" name="Oval 3"/>
            <p:cNvSpPr/>
            <p:nvPr/>
          </p:nvSpPr>
          <p:spPr>
            <a:xfrm>
              <a:off x="9314050" y="1934620"/>
              <a:ext cx="95296" cy="9852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5" name="Oval 4"/>
            <p:cNvSpPr/>
            <p:nvPr/>
          </p:nvSpPr>
          <p:spPr>
            <a:xfrm>
              <a:off x="9314052" y="2525751"/>
              <a:ext cx="95296" cy="9852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6" name="Oval 5"/>
            <p:cNvSpPr/>
            <p:nvPr/>
          </p:nvSpPr>
          <p:spPr>
            <a:xfrm>
              <a:off x="9314052" y="3116882"/>
              <a:ext cx="95296" cy="9852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7" name="Oval 6"/>
            <p:cNvSpPr/>
            <p:nvPr/>
          </p:nvSpPr>
          <p:spPr>
            <a:xfrm>
              <a:off x="9314052" y="2821316"/>
              <a:ext cx="95296" cy="9852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13" name="Group 112"/>
          <p:cNvGrpSpPr/>
          <p:nvPr/>
        </p:nvGrpSpPr>
        <p:grpSpPr>
          <a:xfrm>
            <a:off x="530441" y="2586232"/>
            <a:ext cx="1381375" cy="1965214"/>
            <a:chOff x="5172574" y="2427229"/>
            <a:chExt cx="1841833" cy="2620285"/>
          </a:xfrm>
        </p:grpSpPr>
        <p:cxnSp>
          <p:nvCxnSpPr>
            <p:cNvPr id="35" name="Straight Connector 34"/>
            <p:cNvCxnSpPr/>
            <p:nvPr/>
          </p:nvCxnSpPr>
          <p:spPr>
            <a:xfrm flipV="1">
              <a:off x="5750465" y="3226834"/>
              <a:ext cx="1257415" cy="134046"/>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735676" y="2870577"/>
              <a:ext cx="1248382" cy="295565"/>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735676" y="3510969"/>
              <a:ext cx="1254907" cy="0"/>
            </a:xfrm>
            <a:prstGeom prst="line">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795700" y="2481893"/>
              <a:ext cx="1190866" cy="1344471"/>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807146" y="4471111"/>
              <a:ext cx="1" cy="341061"/>
            </a:xfrm>
            <a:prstGeom prst="line">
              <a:avLst/>
            </a:prstGeom>
            <a:ln w="762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172574" y="4687415"/>
              <a:ext cx="1243617" cy="360099"/>
            </a:xfrm>
            <a:prstGeom prst="rect">
              <a:avLst/>
            </a:prstGeom>
            <a:solidFill>
              <a:schemeClr val="bg1"/>
            </a:solidFill>
          </p:spPr>
          <p:txBody>
            <a:bodyPr wrap="square" lIns="0" tIns="0" rIns="0" bIns="0" rtlCol="0">
              <a:spAutoFit/>
            </a:bodyPr>
            <a:lstStyle>
              <a:defPPr>
                <a:defRPr lang="en-US"/>
              </a:defPPr>
              <a:lvl1pPr>
                <a:lnSpc>
                  <a:spcPct val="90000"/>
                </a:lnSpc>
                <a:defRPr sz="1200" b="1"/>
              </a:lvl1pPr>
            </a:lstStyle>
            <a:p>
              <a:pPr algn="ctr"/>
              <a:r>
                <a:rPr lang="en-US" sz="975" dirty="0">
                  <a:solidFill>
                    <a:srgbClr val="717074">
                      <a:lumMod val="75000"/>
                    </a:srgbClr>
                  </a:solidFill>
                  <a:latin typeface="Calibri" panose="020F0502020204030204" pitchFamily="34" charset="0"/>
                </a:rPr>
                <a:t>Exploit “X” </a:t>
              </a:r>
              <a:br>
                <a:rPr lang="en-US" sz="975" dirty="0">
                  <a:solidFill>
                    <a:srgbClr val="717074">
                      <a:lumMod val="75000"/>
                    </a:srgbClr>
                  </a:solidFill>
                  <a:latin typeface="Calibri" panose="020F0502020204030204" pitchFamily="34" charset="0"/>
                </a:rPr>
              </a:br>
              <a:r>
                <a:rPr lang="en-US" sz="975" dirty="0">
                  <a:solidFill>
                    <a:srgbClr val="717074">
                      <a:lumMod val="75000"/>
                    </a:srgbClr>
                  </a:solidFill>
                  <a:latin typeface="Calibri" panose="020F0502020204030204" pitchFamily="34" charset="0"/>
                </a:rPr>
                <a:t>Discovered</a:t>
              </a:r>
            </a:p>
          </p:txBody>
        </p:sp>
        <p:sp>
          <p:nvSpPr>
            <p:cNvPr id="8" name="Oval 7"/>
            <p:cNvSpPr/>
            <p:nvPr/>
          </p:nvSpPr>
          <p:spPr>
            <a:xfrm>
              <a:off x="6912584" y="3166142"/>
              <a:ext cx="95296" cy="9852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9" name="Oval 8"/>
            <p:cNvSpPr/>
            <p:nvPr/>
          </p:nvSpPr>
          <p:spPr>
            <a:xfrm>
              <a:off x="6912585" y="2821316"/>
              <a:ext cx="95296" cy="9852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0" name="Oval 9"/>
            <p:cNvSpPr/>
            <p:nvPr/>
          </p:nvSpPr>
          <p:spPr>
            <a:xfrm>
              <a:off x="6919111" y="3461708"/>
              <a:ext cx="95296" cy="9852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1" name="Oval 10"/>
            <p:cNvSpPr/>
            <p:nvPr/>
          </p:nvSpPr>
          <p:spPr>
            <a:xfrm>
              <a:off x="6912585" y="2427229"/>
              <a:ext cx="95296" cy="9852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14" name="Group 113"/>
          <p:cNvGrpSpPr/>
          <p:nvPr/>
        </p:nvGrpSpPr>
        <p:grpSpPr>
          <a:xfrm>
            <a:off x="919601" y="2290666"/>
            <a:ext cx="1887870" cy="2535803"/>
            <a:chOff x="5691454" y="2033142"/>
            <a:chExt cx="2517160" cy="3381070"/>
          </a:xfrm>
        </p:grpSpPr>
        <p:cxnSp>
          <p:nvCxnSpPr>
            <p:cNvPr id="41" name="Straight Connector 40"/>
            <p:cNvCxnSpPr/>
            <p:nvPr/>
          </p:nvCxnSpPr>
          <p:spPr>
            <a:xfrm flipV="1">
              <a:off x="6936408" y="3067621"/>
              <a:ext cx="1200733" cy="147783"/>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936409" y="2722794"/>
              <a:ext cx="1200733" cy="147783"/>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942935" y="3511248"/>
              <a:ext cx="1194206" cy="1137"/>
            </a:xfrm>
            <a:prstGeom prst="line">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936409" y="2082403"/>
              <a:ext cx="1200733" cy="394087"/>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36408" y="4471111"/>
              <a:ext cx="0" cy="645861"/>
            </a:xfrm>
            <a:prstGeom prst="line">
              <a:avLst/>
            </a:prstGeom>
            <a:ln w="762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691454" y="5054113"/>
              <a:ext cx="2477187" cy="360099"/>
            </a:xfrm>
            <a:prstGeom prst="rect">
              <a:avLst/>
            </a:prstGeom>
            <a:solidFill>
              <a:schemeClr val="bg1"/>
            </a:solidFill>
          </p:spPr>
          <p:txBody>
            <a:bodyPr wrap="square" lIns="0" tIns="0" rIns="0" bIns="0" rtlCol="0">
              <a:spAutoFit/>
            </a:bodyPr>
            <a:lstStyle>
              <a:defPPr>
                <a:defRPr lang="en-US"/>
              </a:defPPr>
              <a:lvl1pPr>
                <a:lnSpc>
                  <a:spcPct val="90000"/>
                </a:lnSpc>
                <a:defRPr sz="1200" b="1"/>
              </a:lvl1pPr>
            </a:lstStyle>
            <a:p>
              <a:pPr algn="ctr"/>
              <a:r>
                <a:rPr lang="en-US" sz="975" dirty="0">
                  <a:solidFill>
                    <a:srgbClr val="717074">
                      <a:lumMod val="75000"/>
                    </a:srgbClr>
                  </a:solidFill>
                  <a:latin typeface="Calibri" panose="020F0502020204030204" pitchFamily="34" charset="0"/>
                </a:rPr>
                <a:t>Exploit “Y” (new zero-day)  discovered by foreign government</a:t>
              </a:r>
            </a:p>
          </p:txBody>
        </p:sp>
        <p:sp>
          <p:nvSpPr>
            <p:cNvPr id="12" name="Oval 11"/>
            <p:cNvSpPr/>
            <p:nvPr/>
          </p:nvSpPr>
          <p:spPr>
            <a:xfrm>
              <a:off x="8113317" y="3018360"/>
              <a:ext cx="95296" cy="9852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3" name="Oval 12"/>
            <p:cNvSpPr/>
            <p:nvPr/>
          </p:nvSpPr>
          <p:spPr>
            <a:xfrm>
              <a:off x="8113318" y="2673534"/>
              <a:ext cx="95296" cy="9852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4" name="Oval 13"/>
            <p:cNvSpPr/>
            <p:nvPr/>
          </p:nvSpPr>
          <p:spPr>
            <a:xfrm>
              <a:off x="8113317" y="3460571"/>
              <a:ext cx="95296" cy="9852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15" name="Oval 14"/>
            <p:cNvSpPr/>
            <p:nvPr/>
          </p:nvSpPr>
          <p:spPr>
            <a:xfrm>
              <a:off x="8113318" y="2033142"/>
              <a:ext cx="95296" cy="9852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16" name="Group 115"/>
          <p:cNvGrpSpPr/>
          <p:nvPr/>
        </p:nvGrpSpPr>
        <p:grpSpPr>
          <a:xfrm>
            <a:off x="3380733" y="2216775"/>
            <a:ext cx="1227838" cy="2178901"/>
            <a:chOff x="8972964" y="1934620"/>
            <a:chExt cx="1637117" cy="2905201"/>
          </a:xfrm>
        </p:grpSpPr>
        <p:cxnSp>
          <p:nvCxnSpPr>
            <p:cNvPr id="50" name="Straight Connector 49"/>
            <p:cNvCxnSpPr/>
            <p:nvPr/>
          </p:nvCxnSpPr>
          <p:spPr>
            <a:xfrm>
              <a:off x="9385523" y="1983881"/>
              <a:ext cx="1153085" cy="0"/>
            </a:xfrm>
            <a:prstGeom prst="line">
              <a:avLst/>
            </a:prstGeom>
            <a:solidFill>
              <a:schemeClr val="accent6"/>
            </a:solidFill>
            <a:ln w="38100">
              <a:solidFill>
                <a:schemeClr val="accent6"/>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385524" y="2575012"/>
              <a:ext cx="1153085" cy="0"/>
            </a:xfrm>
            <a:prstGeom prst="line">
              <a:avLst/>
            </a:prstGeom>
            <a:solidFill>
              <a:srgbClr val="F8981D"/>
            </a:solidFill>
            <a:ln w="38100">
              <a:solidFill>
                <a:srgbClr val="F8981D"/>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385524" y="3166142"/>
              <a:ext cx="1153085" cy="0"/>
            </a:xfrm>
            <a:prstGeom prst="line">
              <a:avLst/>
            </a:prstGeom>
            <a:solidFill>
              <a:schemeClr val="tx1"/>
            </a:solidFill>
            <a:ln w="381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85524" y="2870577"/>
              <a:ext cx="1153085" cy="0"/>
            </a:xfrm>
            <a:prstGeom prst="line">
              <a:avLst/>
            </a:prstGeom>
            <a:solidFill>
              <a:srgbClr val="FF0000"/>
            </a:solidFill>
            <a:ln w="38100">
              <a:solidFill>
                <a:srgbClr val="FF0000"/>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393257" y="4471111"/>
              <a:ext cx="0" cy="341061"/>
            </a:xfrm>
            <a:prstGeom prst="line">
              <a:avLst/>
            </a:prstGeom>
            <a:ln w="76200">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8972964" y="4659772"/>
              <a:ext cx="1066800" cy="180049"/>
            </a:xfrm>
            <a:prstGeom prst="rect">
              <a:avLst/>
            </a:prstGeom>
            <a:solidFill>
              <a:schemeClr val="bg1"/>
            </a:solidFill>
          </p:spPr>
          <p:txBody>
            <a:bodyPr wrap="square" lIns="0" tIns="0" rIns="0" bIns="0" rtlCol="0">
              <a:spAutoFit/>
            </a:bodyPr>
            <a:lstStyle>
              <a:defPPr>
                <a:defRPr lang="en-US"/>
              </a:defPPr>
              <a:lvl1pPr>
                <a:lnSpc>
                  <a:spcPct val="90000"/>
                </a:lnSpc>
                <a:defRPr sz="1200" b="1"/>
              </a:lvl1pPr>
            </a:lstStyle>
            <a:p>
              <a:r>
                <a:rPr lang="en-US" sz="975" dirty="0">
                  <a:solidFill>
                    <a:srgbClr val="717074">
                      <a:lumMod val="75000"/>
                    </a:srgbClr>
                  </a:solidFill>
                  <a:latin typeface="Calibri" panose="020F0502020204030204" pitchFamily="34" charset="0"/>
                </a:rPr>
                <a:t>Complacency… </a:t>
              </a:r>
            </a:p>
          </p:txBody>
        </p:sp>
        <p:sp>
          <p:nvSpPr>
            <p:cNvPr id="20" name="Oval 19"/>
            <p:cNvSpPr/>
            <p:nvPr/>
          </p:nvSpPr>
          <p:spPr>
            <a:xfrm>
              <a:off x="10514784" y="1934620"/>
              <a:ext cx="95296" cy="9852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1" name="Oval 20"/>
            <p:cNvSpPr/>
            <p:nvPr/>
          </p:nvSpPr>
          <p:spPr>
            <a:xfrm>
              <a:off x="10514785" y="2525751"/>
              <a:ext cx="95296" cy="9852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2" name="Oval 21"/>
            <p:cNvSpPr/>
            <p:nvPr/>
          </p:nvSpPr>
          <p:spPr>
            <a:xfrm>
              <a:off x="10514785" y="3116882"/>
              <a:ext cx="95296" cy="9852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3" name="Oval 22"/>
            <p:cNvSpPr/>
            <p:nvPr/>
          </p:nvSpPr>
          <p:spPr>
            <a:xfrm>
              <a:off x="10514785" y="2821316"/>
              <a:ext cx="95296" cy="9852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grpSp>
      <p:sp>
        <p:nvSpPr>
          <p:cNvPr id="24" name="Oval 23"/>
          <p:cNvSpPr/>
          <p:nvPr/>
        </p:nvSpPr>
        <p:spPr>
          <a:xfrm>
            <a:off x="934899" y="3362091"/>
            <a:ext cx="71472" cy="73892"/>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5" name="Oval 24"/>
          <p:cNvSpPr/>
          <p:nvPr/>
        </p:nvSpPr>
        <p:spPr>
          <a:xfrm>
            <a:off x="934898" y="3231939"/>
            <a:ext cx="71472" cy="73892"/>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6" name="Oval 25"/>
          <p:cNvSpPr/>
          <p:nvPr/>
        </p:nvSpPr>
        <p:spPr>
          <a:xfrm>
            <a:off x="934899" y="3103471"/>
            <a:ext cx="71472" cy="73892"/>
          </a:xfrm>
          <a:prstGeom prst="ellipse">
            <a:avLst/>
          </a:prstGeom>
          <a:solidFill>
            <a:srgbClr val="F8981D"/>
          </a:solidFill>
          <a:ln>
            <a:solidFill>
              <a:srgbClr val="F8981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7" name="Oval 26"/>
          <p:cNvSpPr/>
          <p:nvPr/>
        </p:nvSpPr>
        <p:spPr>
          <a:xfrm>
            <a:off x="934899" y="3620710"/>
            <a:ext cx="71472" cy="73892"/>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FF0000"/>
              </a:solidFill>
            </a:endParaRPr>
          </a:p>
        </p:txBody>
      </p:sp>
      <p:pic>
        <p:nvPicPr>
          <p:cNvPr id="118" name="Picture 117"/>
          <p:cNvPicPr>
            <a:picLocks noChangeAspect="1"/>
          </p:cNvPicPr>
          <p:nvPr/>
        </p:nvPicPr>
        <p:blipFill>
          <a:blip r:embed="rId4">
            <a:duotone>
              <a:schemeClr val="bg2">
                <a:shade val="45000"/>
                <a:satMod val="135000"/>
              </a:schemeClr>
              <a:prstClr val="white"/>
            </a:duotone>
          </a:blip>
          <a:stretch>
            <a:fillRect/>
          </a:stretch>
        </p:blipFill>
        <p:spPr>
          <a:xfrm>
            <a:off x="5979607" y="5208898"/>
            <a:ext cx="824067" cy="462986"/>
          </a:xfrm>
          <a:prstGeom prst="rect">
            <a:avLst/>
          </a:prstGeom>
        </p:spPr>
      </p:pic>
      <p:sp>
        <p:nvSpPr>
          <p:cNvPr id="110" name="TextBox 109"/>
          <p:cNvSpPr txBox="1"/>
          <p:nvPr/>
        </p:nvSpPr>
        <p:spPr>
          <a:xfrm>
            <a:off x="536412" y="2540702"/>
            <a:ext cx="892338" cy="373949"/>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Publicized exploit raises some awareness.</a:t>
            </a:r>
          </a:p>
        </p:txBody>
      </p:sp>
      <p:sp>
        <p:nvSpPr>
          <p:cNvPr id="112" name="TextBox 111"/>
          <p:cNvSpPr txBox="1"/>
          <p:nvPr/>
        </p:nvSpPr>
        <p:spPr>
          <a:xfrm>
            <a:off x="1200150" y="3486150"/>
            <a:ext cx="1200150" cy="623248"/>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Secretly uncovered 0-day compounds previously discovered exploit and raises real risk unknown to enterprise.</a:t>
            </a:r>
          </a:p>
        </p:txBody>
      </p:sp>
      <p:sp>
        <p:nvSpPr>
          <p:cNvPr id="117" name="TextBox 116"/>
          <p:cNvSpPr txBox="1"/>
          <p:nvPr/>
        </p:nvSpPr>
        <p:spPr>
          <a:xfrm>
            <a:off x="2400300" y="3486150"/>
            <a:ext cx="1543050" cy="623248"/>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Immediate change in compliance requirements because of several breaches create firefighting projects. Byproduct is that real risk is addressed.</a:t>
            </a:r>
          </a:p>
        </p:txBody>
      </p:sp>
      <p:sp>
        <p:nvSpPr>
          <p:cNvPr id="120" name="TextBox 119"/>
          <p:cNvSpPr txBox="1"/>
          <p:nvPr/>
        </p:nvSpPr>
        <p:spPr>
          <a:xfrm>
            <a:off x="1771650" y="2228851"/>
            <a:ext cx="742950" cy="249299"/>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Perhaps things go well…</a:t>
            </a:r>
          </a:p>
        </p:txBody>
      </p:sp>
      <p:sp>
        <p:nvSpPr>
          <p:cNvPr id="125" name="TextBox 124"/>
          <p:cNvSpPr txBox="1"/>
          <p:nvPr/>
        </p:nvSpPr>
        <p:spPr>
          <a:xfrm>
            <a:off x="4057650" y="3486151"/>
            <a:ext cx="1586825" cy="373949"/>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Complacency is responsible for a decreased security posture and incorrectly assessed risk. </a:t>
            </a:r>
          </a:p>
        </p:txBody>
      </p:sp>
      <p:sp>
        <p:nvSpPr>
          <p:cNvPr id="126" name="TextBox 125"/>
          <p:cNvSpPr txBox="1"/>
          <p:nvPr/>
        </p:nvSpPr>
        <p:spPr>
          <a:xfrm>
            <a:off x="4057650" y="3886201"/>
            <a:ext cx="1714500" cy="249299"/>
          </a:xfrm>
          <a:prstGeom prst="rect">
            <a:avLst/>
          </a:prstGeom>
          <a:noFill/>
        </p:spPr>
        <p:txBody>
          <a:bodyPr wrap="square" lIns="0" tIns="0" rIns="0" bIns="0" rtlCol="0">
            <a:spAutoFit/>
          </a:bodyPr>
          <a:lstStyle/>
          <a:p>
            <a:pPr>
              <a:lnSpc>
                <a:spcPct val="90000"/>
              </a:lnSpc>
            </a:pPr>
            <a:r>
              <a:rPr lang="en-US" sz="900" dirty="0">
                <a:solidFill>
                  <a:srgbClr val="717074">
                    <a:lumMod val="50000"/>
                  </a:srgbClr>
                </a:solidFill>
                <a:latin typeface="Calibri Light" panose="020F0302020204030204" pitchFamily="34" charset="0"/>
              </a:rPr>
              <a:t>Unfortunately, a massive 0-day goes unnoticed by the organization... </a:t>
            </a:r>
          </a:p>
        </p:txBody>
      </p:sp>
    </p:spTree>
    <p:extLst>
      <p:ext uri="{BB962C8B-B14F-4D97-AF65-F5344CB8AC3E}">
        <p14:creationId xmlns:p14="http://schemas.microsoft.com/office/powerpoint/2010/main" val="127018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par>
                          <p:cTn id="7" fill="hold">
                            <p:stCondLst>
                              <p:cond delay="0"/>
                            </p:stCondLst>
                            <p:childTnLst>
                              <p:par>
                                <p:cTn id="8" presetID="15" presetClass="emph" presetSubtype="0" grpId="0" nodeType="afterEffect">
                                  <p:stCondLst>
                                    <p:cond delay="0"/>
                                  </p:stCondLst>
                                  <p:endCondLst>
                                    <p:cond evt="onNext" delay="0">
                                      <p:tgtEl>
                                        <p:sldTgt/>
                                      </p:tgtEl>
                                    </p:cond>
                                  </p:endCondLst>
                                  <p:childTnLst>
                                    <p:set>
                                      <p:cBhvr override="childStyle">
                                        <p:cTn id="9" dur="indefinite"/>
                                        <p:tgtEl>
                                          <p:spTgt spid="110"/>
                                        </p:tgtEl>
                                        <p:attrNameLst>
                                          <p:attrName>style.fontWeight</p:attrName>
                                        </p:attrNameLst>
                                      </p:cBhvr>
                                      <p:to>
                                        <p:strVal val="bold"/>
                                      </p:to>
                                    </p:set>
                                  </p:childTnLst>
                                  <p:subTnLst>
                                    <p:animClr clrSpc="rgb" dir="cw">
                                      <p:cBhvr override="childStyle">
                                        <p:cTn dur="1" fill="hold" display="0" masterRel="nextClick" afterEffect="1"/>
                                        <p:tgtEl>
                                          <p:spTgt spid="110"/>
                                        </p:tgtEl>
                                        <p:attrNameLst>
                                          <p:attrName>ppt_c</p:attrName>
                                        </p:attrNameLst>
                                      </p:cBhvr>
                                      <p:to>
                                        <a:schemeClr val="bg2"/>
                                      </p:to>
                                    </p:animClr>
                                  </p:sub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wipe(left)">
                                      <p:cBhvr>
                                        <p:cTn id="14" dur="500"/>
                                        <p:tgtEl>
                                          <p:spTgt spid="1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par>
                          <p:cTn id="19" fill="hold">
                            <p:stCondLst>
                              <p:cond delay="0"/>
                            </p:stCondLst>
                            <p:childTnLst>
                              <p:par>
                                <p:cTn id="20" presetID="15" presetClass="emph" presetSubtype="0" grpId="0" nodeType="afterEffect">
                                  <p:stCondLst>
                                    <p:cond delay="0"/>
                                  </p:stCondLst>
                                  <p:endCondLst>
                                    <p:cond evt="onNext" delay="0">
                                      <p:tgtEl>
                                        <p:sldTgt/>
                                      </p:tgtEl>
                                    </p:cond>
                                  </p:endCondLst>
                                  <p:childTnLst>
                                    <p:set>
                                      <p:cBhvr override="childStyle">
                                        <p:cTn id="21" dur="indefinite"/>
                                        <p:tgtEl>
                                          <p:spTgt spid="112"/>
                                        </p:tgtEl>
                                        <p:attrNameLst>
                                          <p:attrName>style.fontWeight</p:attrName>
                                        </p:attrNameLst>
                                      </p:cBhvr>
                                      <p:to>
                                        <p:strVal val="bold"/>
                                      </p:to>
                                    </p:set>
                                  </p:childTnLst>
                                  <p:subTnLst>
                                    <p:animClr clrSpc="rgb" dir="cw">
                                      <p:cBhvr override="childStyle">
                                        <p:cTn dur="1" fill="hold" display="0" masterRel="nextClick" afterEffect="1"/>
                                        <p:tgtEl>
                                          <p:spTgt spid="112"/>
                                        </p:tgtEl>
                                        <p:attrNameLst>
                                          <p:attrName>ppt_c</p:attrName>
                                        </p:attrNameLst>
                                      </p:cBhvr>
                                      <p:to>
                                        <a:schemeClr val="bg2"/>
                                      </p:to>
                                    </p:animClr>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wipe(left)">
                                      <p:cBhvr>
                                        <p:cTn id="26" dur="500"/>
                                        <p:tgtEl>
                                          <p:spTgt spid="1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childTnLst>
                          </p:cTn>
                        </p:par>
                        <p:par>
                          <p:cTn id="31" fill="hold">
                            <p:stCondLst>
                              <p:cond delay="0"/>
                            </p:stCondLst>
                            <p:childTnLst>
                              <p:par>
                                <p:cTn id="32" presetID="15" presetClass="emph" presetSubtype="0" grpId="0" nodeType="afterEffect">
                                  <p:stCondLst>
                                    <p:cond delay="0"/>
                                  </p:stCondLst>
                                  <p:endCondLst>
                                    <p:cond evt="onNext" delay="0">
                                      <p:tgtEl>
                                        <p:sldTgt/>
                                      </p:tgtEl>
                                    </p:cond>
                                  </p:endCondLst>
                                  <p:childTnLst>
                                    <p:set>
                                      <p:cBhvr override="childStyle">
                                        <p:cTn id="33" dur="indefinite"/>
                                        <p:tgtEl>
                                          <p:spTgt spid="120"/>
                                        </p:tgtEl>
                                        <p:attrNameLst>
                                          <p:attrName>style.fontWeight</p:attrName>
                                        </p:attrNameLst>
                                      </p:cBhvr>
                                      <p:to>
                                        <p:strVal val="bold"/>
                                      </p:to>
                                    </p:set>
                                  </p:childTnLst>
                                  <p:subTnLst>
                                    <p:animClr clrSpc="rgb" dir="cw">
                                      <p:cBhvr override="childStyle">
                                        <p:cTn dur="1" fill="hold" display="0" masterRel="nextClick" afterEffect="1"/>
                                        <p:tgtEl>
                                          <p:spTgt spid="120"/>
                                        </p:tgtEl>
                                        <p:attrNameLst>
                                          <p:attrName>ppt_c</p:attrName>
                                        </p:attrNameLst>
                                      </p:cBhvr>
                                      <p:to>
                                        <a:schemeClr val="bg2"/>
                                      </p:to>
                                    </p:animClr>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117"/>
                                        </p:tgtEl>
                                        <p:attrNameLst>
                                          <p:attrName>style.visibility</p:attrName>
                                        </p:attrNameLst>
                                      </p:cBhvr>
                                      <p:to>
                                        <p:strVal val="visible"/>
                                      </p:to>
                                    </p:set>
                                  </p:childTnLst>
                                </p:cTn>
                              </p:par>
                            </p:childTnLst>
                          </p:cTn>
                        </p:par>
                        <p:par>
                          <p:cTn id="38" fill="hold">
                            <p:stCondLst>
                              <p:cond delay="0"/>
                            </p:stCondLst>
                            <p:childTnLst>
                              <p:par>
                                <p:cTn id="39" presetID="15" presetClass="emph" presetSubtype="0" grpId="0" nodeType="afterEffect">
                                  <p:stCondLst>
                                    <p:cond delay="0"/>
                                  </p:stCondLst>
                                  <p:endCondLst>
                                    <p:cond evt="onNext" delay="0">
                                      <p:tgtEl>
                                        <p:sldTgt/>
                                      </p:tgtEl>
                                    </p:cond>
                                  </p:endCondLst>
                                  <p:childTnLst>
                                    <p:set>
                                      <p:cBhvr override="childStyle">
                                        <p:cTn id="40" dur="indefinite"/>
                                        <p:tgtEl>
                                          <p:spTgt spid="117"/>
                                        </p:tgtEl>
                                        <p:attrNameLst>
                                          <p:attrName>style.fontWeight</p:attrName>
                                        </p:attrNameLst>
                                      </p:cBhvr>
                                      <p:to>
                                        <p:strVal val="bold"/>
                                      </p:to>
                                    </p:set>
                                  </p:childTnLst>
                                  <p:subTnLst>
                                    <p:animClr clrSpc="rgb" dir="cw">
                                      <p:cBhvr override="childStyle">
                                        <p:cTn dur="1" fill="hold" display="0" masterRel="nextClick" afterEffect="1"/>
                                        <p:tgtEl>
                                          <p:spTgt spid="117"/>
                                        </p:tgtEl>
                                        <p:attrNameLst>
                                          <p:attrName>ppt_c</p:attrName>
                                        </p:attrNameLst>
                                      </p:cBhvr>
                                      <p:to>
                                        <a:schemeClr val="bg2"/>
                                      </p:to>
                                    </p:animClr>
                                  </p:sub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wipe(left)">
                                      <p:cBhvr>
                                        <p:cTn id="45" dur="500"/>
                                        <p:tgtEl>
                                          <p:spTgt spid="11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 nodeType="clickEffect">
                                  <p:stCondLst>
                                    <p:cond delay="0"/>
                                  </p:stCondLst>
                                  <p:childTnLst>
                                    <p:set>
                                      <p:cBhvr>
                                        <p:cTn id="49" dur="1" fill="hold">
                                          <p:stCondLst>
                                            <p:cond delay="0"/>
                                          </p:stCondLst>
                                        </p:cTn>
                                        <p:tgtEl>
                                          <p:spTgt spid="125"/>
                                        </p:tgtEl>
                                        <p:attrNameLst>
                                          <p:attrName>style.visibility</p:attrName>
                                        </p:attrNameLst>
                                      </p:cBhvr>
                                      <p:to>
                                        <p:strVal val="visible"/>
                                      </p:to>
                                    </p:set>
                                  </p:childTnLst>
                                </p:cTn>
                              </p:par>
                            </p:childTnLst>
                          </p:cTn>
                        </p:par>
                        <p:par>
                          <p:cTn id="50" fill="hold">
                            <p:stCondLst>
                              <p:cond delay="0"/>
                            </p:stCondLst>
                            <p:childTnLst>
                              <p:par>
                                <p:cTn id="51" presetID="15" presetClass="emph" presetSubtype="0" grpId="0" nodeType="afterEffect">
                                  <p:stCondLst>
                                    <p:cond delay="0"/>
                                  </p:stCondLst>
                                  <p:endCondLst>
                                    <p:cond evt="onNext" delay="0">
                                      <p:tgtEl>
                                        <p:sldTgt/>
                                      </p:tgtEl>
                                    </p:cond>
                                  </p:endCondLst>
                                  <p:childTnLst>
                                    <p:set>
                                      <p:cBhvr override="childStyle">
                                        <p:cTn id="52" dur="indefinite"/>
                                        <p:tgtEl>
                                          <p:spTgt spid="125"/>
                                        </p:tgtEl>
                                        <p:attrNameLst>
                                          <p:attrName>style.fontWeight</p:attrName>
                                        </p:attrNameLst>
                                      </p:cBhvr>
                                      <p:to>
                                        <p:strVal val="bold"/>
                                      </p:to>
                                    </p:set>
                                  </p:childTnLst>
                                  <p:subTnLst>
                                    <p:animClr clrSpc="rgb" dir="cw">
                                      <p:cBhvr override="childStyle">
                                        <p:cTn dur="1" fill="hold" display="0" masterRel="nextClick" afterEffect="1"/>
                                        <p:tgtEl>
                                          <p:spTgt spid="125"/>
                                        </p:tgtEl>
                                        <p:attrNameLst>
                                          <p:attrName>ppt_c</p:attrName>
                                        </p:attrNameLst>
                                      </p:cBhvr>
                                      <p:to>
                                        <a:schemeClr val="bg2"/>
                                      </p:to>
                                    </p:animClr>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wipe(left)">
                                      <p:cBhvr>
                                        <p:cTn id="57" dur="500"/>
                                        <p:tgtEl>
                                          <p:spTgt spid="11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126"/>
                                        </p:tgtEl>
                                        <p:attrNameLst>
                                          <p:attrName>style.visibility</p:attrName>
                                        </p:attrNameLst>
                                      </p:cBhvr>
                                      <p:to>
                                        <p:strVal val="visible"/>
                                      </p:to>
                                    </p:set>
                                  </p:childTnLst>
                                </p:cTn>
                              </p:par>
                            </p:childTnLst>
                          </p:cTn>
                        </p:par>
                        <p:par>
                          <p:cTn id="62" fill="hold">
                            <p:stCondLst>
                              <p:cond delay="0"/>
                            </p:stCondLst>
                            <p:childTnLst>
                              <p:par>
                                <p:cTn id="63" presetID="15" presetClass="emph" presetSubtype="0" grpId="0" nodeType="afterEffect">
                                  <p:stCondLst>
                                    <p:cond delay="0"/>
                                  </p:stCondLst>
                                  <p:endCondLst>
                                    <p:cond evt="onNext" delay="0">
                                      <p:tgtEl>
                                        <p:sldTgt/>
                                      </p:tgtEl>
                                    </p:cond>
                                  </p:endCondLst>
                                  <p:childTnLst>
                                    <p:set>
                                      <p:cBhvr override="childStyle">
                                        <p:cTn id="64" dur="indefinite"/>
                                        <p:tgtEl>
                                          <p:spTgt spid="126"/>
                                        </p:tgtEl>
                                        <p:attrNameLst>
                                          <p:attrName>style.fontWeight</p:attrName>
                                        </p:attrNameLst>
                                      </p:cBhvr>
                                      <p:to>
                                        <p:strVal val="bold"/>
                                      </p:to>
                                    </p:set>
                                  </p:childTnLst>
                                  <p:subTnLst>
                                    <p:animClr clrSpc="rgb" dir="cw">
                                      <p:cBhvr override="childStyle">
                                        <p:cTn dur="1" fill="hold" display="0" masterRel="nextClick" afterEffect="1"/>
                                        <p:tgtEl>
                                          <p:spTgt spid="126"/>
                                        </p:tgtEl>
                                        <p:attrNameLst>
                                          <p:attrName>ppt_c</p:attrName>
                                        </p:attrNameLst>
                                      </p:cBhvr>
                                      <p:to>
                                        <a:schemeClr val="bg2"/>
                                      </p:to>
                                    </p:animClr>
                                  </p:sub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wipe(left)">
                                      <p:cBhvr>
                                        <p:cTn id="69" dur="500"/>
                                        <p:tgtEl>
                                          <p:spTgt spid="93"/>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wipe(down)">
                                      <p:cBhvr>
                                        <p:cTn id="73" dur="500"/>
                                        <p:tgtEl>
                                          <p:spTgt spid="9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8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110" grpId="0"/>
      <p:bldP spid="110" grpId="1"/>
      <p:bldP spid="112" grpId="0"/>
      <p:bldP spid="112" grpId="1"/>
      <p:bldP spid="117" grpId="0"/>
      <p:bldP spid="117" grpId="1"/>
      <p:bldP spid="120" grpId="0"/>
      <p:bldP spid="120" grpId="1"/>
      <p:bldP spid="125" grpId="0"/>
      <p:bldP spid="125" grpId="1"/>
      <p:bldP spid="126" grpId="0"/>
      <p:bldP spid="126"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41</a:t>
            </a:fld>
            <a:endParaRPr lang="en-US" dirty="0"/>
          </a:p>
        </p:txBody>
      </p:sp>
      <p:pic>
        <p:nvPicPr>
          <p:cNvPr id="3" name="Picture 2"/>
          <p:cNvPicPr>
            <a:picLocks noChangeAspect="1"/>
          </p:cNvPicPr>
          <p:nvPr/>
        </p:nvPicPr>
        <p:blipFill>
          <a:blip r:embed="rId2"/>
          <a:stretch>
            <a:fillRect/>
          </a:stretch>
        </p:blipFill>
        <p:spPr>
          <a:xfrm>
            <a:off x="38034" y="381000"/>
            <a:ext cx="9067931" cy="433081"/>
          </a:xfrm>
          <a:prstGeom prst="rect">
            <a:avLst/>
          </a:prstGeom>
        </p:spPr>
      </p:pic>
      <p:pic>
        <p:nvPicPr>
          <p:cNvPr id="4" name="Picture 3"/>
          <p:cNvPicPr>
            <a:picLocks noChangeAspect="1"/>
          </p:cNvPicPr>
          <p:nvPr/>
        </p:nvPicPr>
        <p:blipFill>
          <a:blip r:embed="rId3"/>
          <a:stretch>
            <a:fillRect/>
          </a:stretch>
        </p:blipFill>
        <p:spPr>
          <a:xfrm>
            <a:off x="228600" y="1143000"/>
            <a:ext cx="4572638" cy="3429479"/>
          </a:xfrm>
          <a:prstGeom prst="rect">
            <a:avLst/>
          </a:prstGeom>
        </p:spPr>
      </p:pic>
      <p:pic>
        <p:nvPicPr>
          <p:cNvPr id="5" name="Picture 4"/>
          <p:cNvPicPr>
            <a:picLocks noChangeAspect="1"/>
          </p:cNvPicPr>
          <p:nvPr/>
        </p:nvPicPr>
        <p:blipFill>
          <a:blip r:embed="rId4"/>
          <a:stretch>
            <a:fillRect/>
          </a:stretch>
        </p:blipFill>
        <p:spPr>
          <a:xfrm>
            <a:off x="4038600" y="2857739"/>
            <a:ext cx="4572638" cy="3429479"/>
          </a:xfrm>
          <a:prstGeom prst="rect">
            <a:avLst/>
          </a:prstGeom>
        </p:spPr>
      </p:pic>
    </p:spTree>
    <p:extLst>
      <p:ext uri="{BB962C8B-B14F-4D97-AF65-F5344CB8AC3E}">
        <p14:creationId xmlns:p14="http://schemas.microsoft.com/office/powerpoint/2010/main" val="166340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42</a:t>
            </a:fld>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6589"/>
            <a:ext cx="8382000" cy="621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379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43</a:t>
            </a:fld>
            <a:endParaRPr lang="en-US" dirty="0"/>
          </a:p>
        </p:txBody>
      </p:sp>
      <p:pic>
        <p:nvPicPr>
          <p:cNvPr id="3" name="Picture 2"/>
          <p:cNvPicPr>
            <a:picLocks noChangeAspect="1"/>
          </p:cNvPicPr>
          <p:nvPr/>
        </p:nvPicPr>
        <p:blipFill>
          <a:blip r:embed="rId2"/>
          <a:stretch>
            <a:fillRect/>
          </a:stretch>
        </p:blipFill>
        <p:spPr>
          <a:xfrm rot="5400000">
            <a:off x="770807" y="-448393"/>
            <a:ext cx="6611784" cy="7696201"/>
          </a:xfrm>
          <a:prstGeom prst="rect">
            <a:avLst/>
          </a:prstGeom>
        </p:spPr>
      </p:pic>
      <p:sp>
        <p:nvSpPr>
          <p:cNvPr id="4" name="Rectangle 3"/>
          <p:cNvSpPr/>
          <p:nvPr/>
        </p:nvSpPr>
        <p:spPr>
          <a:xfrm>
            <a:off x="228598" y="6477000"/>
            <a:ext cx="8763002" cy="369332"/>
          </a:xfrm>
          <a:prstGeom prst="rect">
            <a:avLst/>
          </a:prstGeom>
          <a:solidFill>
            <a:schemeClr val="accent2"/>
          </a:solidFill>
        </p:spPr>
        <p:txBody>
          <a:bodyPr wrap="square">
            <a:spAutoFit/>
          </a:bodyPr>
          <a:lstStyle/>
          <a:p>
            <a:r>
              <a:rPr lang="en-US" dirty="0">
                <a:solidFill>
                  <a:schemeClr val="bg1"/>
                </a:solidFill>
              </a:rPr>
              <a:t>https://buildsecurityin.us-cert.gov/sites/default/files/SwAWTPG-08-29-11v2.24.pdf</a:t>
            </a:r>
          </a:p>
        </p:txBody>
      </p:sp>
    </p:spTree>
    <p:extLst>
      <p:ext uri="{BB962C8B-B14F-4D97-AF65-F5344CB8AC3E}">
        <p14:creationId xmlns:p14="http://schemas.microsoft.com/office/powerpoint/2010/main" val="1764685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44</a:t>
            </a:fld>
            <a:endParaRPr lang="en-US" dirty="0"/>
          </a:p>
        </p:txBody>
      </p:sp>
      <p:pic>
        <p:nvPicPr>
          <p:cNvPr id="3" name="Picture 2"/>
          <p:cNvPicPr>
            <a:picLocks noChangeAspect="1"/>
          </p:cNvPicPr>
          <p:nvPr/>
        </p:nvPicPr>
        <p:blipFill>
          <a:blip r:embed="rId2"/>
          <a:stretch>
            <a:fillRect/>
          </a:stretch>
        </p:blipFill>
        <p:spPr>
          <a:xfrm>
            <a:off x="38034" y="381000"/>
            <a:ext cx="9067931" cy="433081"/>
          </a:xfrm>
          <a:prstGeom prst="rect">
            <a:avLst/>
          </a:prstGeom>
        </p:spPr>
      </p:pic>
      <p:pic>
        <p:nvPicPr>
          <p:cNvPr id="4" name="Picture 3"/>
          <p:cNvPicPr>
            <a:picLocks noChangeAspect="1"/>
          </p:cNvPicPr>
          <p:nvPr/>
        </p:nvPicPr>
        <p:blipFill>
          <a:blip r:embed="rId3"/>
          <a:stretch>
            <a:fillRect/>
          </a:stretch>
        </p:blipFill>
        <p:spPr>
          <a:xfrm>
            <a:off x="152400" y="990600"/>
            <a:ext cx="4572638" cy="3429479"/>
          </a:xfrm>
          <a:prstGeom prst="rect">
            <a:avLst/>
          </a:prstGeom>
        </p:spPr>
      </p:pic>
      <p:pic>
        <p:nvPicPr>
          <p:cNvPr id="5" name="Picture 4"/>
          <p:cNvPicPr>
            <a:picLocks noChangeAspect="1"/>
          </p:cNvPicPr>
          <p:nvPr/>
        </p:nvPicPr>
        <p:blipFill>
          <a:blip r:embed="rId4"/>
          <a:stretch>
            <a:fillRect/>
          </a:stretch>
        </p:blipFill>
        <p:spPr>
          <a:xfrm>
            <a:off x="2254086" y="2057400"/>
            <a:ext cx="4572638" cy="3429479"/>
          </a:xfrm>
          <a:prstGeom prst="rect">
            <a:avLst/>
          </a:prstGeom>
        </p:spPr>
      </p:pic>
      <p:pic>
        <p:nvPicPr>
          <p:cNvPr id="6" name="Picture 5"/>
          <p:cNvPicPr>
            <a:picLocks noChangeAspect="1"/>
          </p:cNvPicPr>
          <p:nvPr/>
        </p:nvPicPr>
        <p:blipFill>
          <a:blip r:embed="rId5"/>
          <a:stretch>
            <a:fillRect/>
          </a:stretch>
        </p:blipFill>
        <p:spPr>
          <a:xfrm>
            <a:off x="4343400" y="3137926"/>
            <a:ext cx="4572638" cy="3429479"/>
          </a:xfrm>
          <a:prstGeom prst="rect">
            <a:avLst/>
          </a:prstGeom>
        </p:spPr>
      </p:pic>
    </p:spTree>
    <p:extLst>
      <p:ext uri="{BB962C8B-B14F-4D97-AF65-F5344CB8AC3E}">
        <p14:creationId xmlns:p14="http://schemas.microsoft.com/office/powerpoint/2010/main" val="369847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45</a:t>
            </a:fld>
            <a:endParaRPr lang="en-US" dirty="0"/>
          </a:p>
        </p:txBody>
      </p:sp>
      <p:pic>
        <p:nvPicPr>
          <p:cNvPr id="4" name="Picture 3"/>
          <p:cNvPicPr>
            <a:picLocks noChangeAspect="1"/>
          </p:cNvPicPr>
          <p:nvPr/>
        </p:nvPicPr>
        <p:blipFill>
          <a:blip r:embed="rId2"/>
          <a:stretch>
            <a:fillRect/>
          </a:stretch>
        </p:blipFill>
        <p:spPr>
          <a:xfrm>
            <a:off x="38034" y="381000"/>
            <a:ext cx="9067931" cy="433081"/>
          </a:xfrm>
          <a:prstGeom prst="rect">
            <a:avLst/>
          </a:prstGeom>
        </p:spPr>
      </p:pic>
      <p:pic>
        <p:nvPicPr>
          <p:cNvPr id="3" name="Picture 2"/>
          <p:cNvPicPr>
            <a:picLocks noChangeAspect="1"/>
          </p:cNvPicPr>
          <p:nvPr/>
        </p:nvPicPr>
        <p:blipFill>
          <a:blip r:embed="rId3"/>
          <a:stretch>
            <a:fillRect/>
          </a:stretch>
        </p:blipFill>
        <p:spPr>
          <a:xfrm>
            <a:off x="38034" y="802930"/>
            <a:ext cx="4572638" cy="3429479"/>
          </a:xfrm>
          <a:prstGeom prst="rect">
            <a:avLst/>
          </a:prstGeom>
        </p:spPr>
      </p:pic>
      <p:pic>
        <p:nvPicPr>
          <p:cNvPr id="5" name="Picture 4"/>
          <p:cNvPicPr>
            <a:picLocks noChangeAspect="1"/>
          </p:cNvPicPr>
          <p:nvPr/>
        </p:nvPicPr>
        <p:blipFill>
          <a:blip r:embed="rId4"/>
          <a:stretch>
            <a:fillRect/>
          </a:stretch>
        </p:blipFill>
        <p:spPr>
          <a:xfrm>
            <a:off x="800034" y="1474551"/>
            <a:ext cx="4572638" cy="3429479"/>
          </a:xfrm>
          <a:prstGeom prst="rect">
            <a:avLst/>
          </a:prstGeom>
        </p:spPr>
      </p:pic>
      <p:pic>
        <p:nvPicPr>
          <p:cNvPr id="6" name="Picture 5"/>
          <p:cNvPicPr>
            <a:picLocks noChangeAspect="1"/>
          </p:cNvPicPr>
          <p:nvPr/>
        </p:nvPicPr>
        <p:blipFill>
          <a:blip r:embed="rId5"/>
          <a:stretch>
            <a:fillRect/>
          </a:stretch>
        </p:blipFill>
        <p:spPr>
          <a:xfrm>
            <a:off x="1714434" y="2098330"/>
            <a:ext cx="4572638" cy="3429479"/>
          </a:xfrm>
          <a:prstGeom prst="rect">
            <a:avLst/>
          </a:prstGeom>
        </p:spPr>
      </p:pic>
      <p:pic>
        <p:nvPicPr>
          <p:cNvPr id="7" name="Picture 6"/>
          <p:cNvPicPr>
            <a:picLocks noChangeAspect="1"/>
          </p:cNvPicPr>
          <p:nvPr/>
        </p:nvPicPr>
        <p:blipFill>
          <a:blip r:embed="rId6"/>
          <a:stretch>
            <a:fillRect/>
          </a:stretch>
        </p:blipFill>
        <p:spPr>
          <a:xfrm>
            <a:off x="2628834" y="2707930"/>
            <a:ext cx="4572638" cy="3429479"/>
          </a:xfrm>
          <a:prstGeom prst="rect">
            <a:avLst/>
          </a:prstGeom>
        </p:spPr>
      </p:pic>
      <p:pic>
        <p:nvPicPr>
          <p:cNvPr id="8" name="Picture 7"/>
          <p:cNvPicPr>
            <a:picLocks noChangeAspect="1"/>
          </p:cNvPicPr>
          <p:nvPr/>
        </p:nvPicPr>
        <p:blipFill>
          <a:blip r:embed="rId7"/>
          <a:stretch>
            <a:fillRect/>
          </a:stretch>
        </p:blipFill>
        <p:spPr>
          <a:xfrm>
            <a:off x="3390834" y="3317530"/>
            <a:ext cx="4572638" cy="3429479"/>
          </a:xfrm>
          <a:prstGeom prst="rect">
            <a:avLst/>
          </a:prstGeom>
        </p:spPr>
      </p:pic>
      <p:pic>
        <p:nvPicPr>
          <p:cNvPr id="9" name="Picture 8"/>
          <p:cNvPicPr>
            <a:picLocks noChangeAspect="1"/>
          </p:cNvPicPr>
          <p:nvPr/>
        </p:nvPicPr>
        <p:blipFill rotWithShape="1">
          <a:blip r:embed="rId8"/>
          <a:srcRect b="13020"/>
          <a:stretch/>
        </p:blipFill>
        <p:spPr>
          <a:xfrm>
            <a:off x="4267200" y="3886200"/>
            <a:ext cx="4572638" cy="2982951"/>
          </a:xfrm>
          <a:prstGeom prst="rect">
            <a:avLst/>
          </a:prstGeom>
        </p:spPr>
      </p:pic>
      <p:pic>
        <p:nvPicPr>
          <p:cNvPr id="10" name="Picture 9"/>
          <p:cNvPicPr>
            <a:picLocks noChangeAspect="1"/>
          </p:cNvPicPr>
          <p:nvPr/>
        </p:nvPicPr>
        <p:blipFill rotWithShape="1">
          <a:blip r:embed="rId9"/>
          <a:srcRect r="8250" b="30471"/>
          <a:stretch/>
        </p:blipFill>
        <p:spPr>
          <a:xfrm>
            <a:off x="4915153" y="4473498"/>
            <a:ext cx="4195393" cy="2384502"/>
          </a:xfrm>
          <a:prstGeom prst="rect">
            <a:avLst/>
          </a:prstGeom>
        </p:spPr>
      </p:pic>
    </p:spTree>
    <p:extLst>
      <p:ext uri="{BB962C8B-B14F-4D97-AF65-F5344CB8AC3E}">
        <p14:creationId xmlns:p14="http://schemas.microsoft.com/office/powerpoint/2010/main" val="142382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46</a:t>
            </a:fld>
            <a:endParaRPr lang="en-US" dirty="0"/>
          </a:p>
        </p:txBody>
      </p:sp>
      <p:pic>
        <p:nvPicPr>
          <p:cNvPr id="4" name="Picture 3"/>
          <p:cNvPicPr>
            <a:picLocks noChangeAspect="1"/>
          </p:cNvPicPr>
          <p:nvPr/>
        </p:nvPicPr>
        <p:blipFill>
          <a:blip r:embed="rId2"/>
          <a:stretch>
            <a:fillRect/>
          </a:stretch>
        </p:blipFill>
        <p:spPr>
          <a:xfrm>
            <a:off x="38034" y="353716"/>
            <a:ext cx="9067931" cy="636884"/>
          </a:xfrm>
          <a:prstGeom prst="rect">
            <a:avLst/>
          </a:prstGeom>
        </p:spPr>
      </p:pic>
      <p:pic>
        <p:nvPicPr>
          <p:cNvPr id="3" name="Picture 2"/>
          <p:cNvPicPr>
            <a:picLocks noChangeAspect="1"/>
          </p:cNvPicPr>
          <p:nvPr/>
        </p:nvPicPr>
        <p:blipFill>
          <a:blip r:embed="rId3"/>
          <a:stretch>
            <a:fillRect/>
          </a:stretch>
        </p:blipFill>
        <p:spPr>
          <a:xfrm>
            <a:off x="228600" y="1143000"/>
            <a:ext cx="4572638" cy="3429479"/>
          </a:xfrm>
          <a:prstGeom prst="rect">
            <a:avLst/>
          </a:prstGeom>
        </p:spPr>
      </p:pic>
      <p:pic>
        <p:nvPicPr>
          <p:cNvPr id="6" name="Picture 5"/>
          <p:cNvPicPr>
            <a:picLocks noChangeAspect="1"/>
          </p:cNvPicPr>
          <p:nvPr/>
        </p:nvPicPr>
        <p:blipFill>
          <a:blip r:embed="rId4"/>
          <a:stretch>
            <a:fillRect/>
          </a:stretch>
        </p:blipFill>
        <p:spPr>
          <a:xfrm>
            <a:off x="838200" y="1714260"/>
            <a:ext cx="4572638" cy="3429479"/>
          </a:xfrm>
          <a:prstGeom prst="rect">
            <a:avLst/>
          </a:prstGeom>
        </p:spPr>
      </p:pic>
      <p:pic>
        <p:nvPicPr>
          <p:cNvPr id="7" name="Picture 6"/>
          <p:cNvPicPr>
            <a:picLocks noChangeAspect="1"/>
          </p:cNvPicPr>
          <p:nvPr/>
        </p:nvPicPr>
        <p:blipFill>
          <a:blip r:embed="rId5"/>
          <a:stretch>
            <a:fillRect/>
          </a:stretch>
        </p:blipFill>
        <p:spPr>
          <a:xfrm>
            <a:off x="1905000" y="2362200"/>
            <a:ext cx="4572638" cy="3429479"/>
          </a:xfrm>
          <a:prstGeom prst="rect">
            <a:avLst/>
          </a:prstGeom>
        </p:spPr>
      </p:pic>
      <p:pic>
        <p:nvPicPr>
          <p:cNvPr id="8" name="Picture 7"/>
          <p:cNvPicPr>
            <a:picLocks noChangeAspect="1"/>
          </p:cNvPicPr>
          <p:nvPr/>
        </p:nvPicPr>
        <p:blipFill>
          <a:blip r:embed="rId6"/>
          <a:stretch>
            <a:fillRect/>
          </a:stretch>
        </p:blipFill>
        <p:spPr>
          <a:xfrm>
            <a:off x="2971800" y="2971800"/>
            <a:ext cx="4572638" cy="3429479"/>
          </a:xfrm>
          <a:prstGeom prst="rect">
            <a:avLst/>
          </a:prstGeom>
        </p:spPr>
      </p:pic>
    </p:spTree>
    <p:extLst>
      <p:ext uri="{BB962C8B-B14F-4D97-AF65-F5344CB8AC3E}">
        <p14:creationId xmlns:p14="http://schemas.microsoft.com/office/powerpoint/2010/main" val="23312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47</a:t>
            </a:fld>
            <a:endParaRPr lang="en-US" dirty="0"/>
          </a:p>
        </p:txBody>
      </p:sp>
      <p:pic>
        <p:nvPicPr>
          <p:cNvPr id="4" name="Picture 3"/>
          <p:cNvPicPr>
            <a:picLocks noChangeAspect="1"/>
          </p:cNvPicPr>
          <p:nvPr/>
        </p:nvPicPr>
        <p:blipFill>
          <a:blip r:embed="rId2"/>
          <a:stretch>
            <a:fillRect/>
          </a:stretch>
        </p:blipFill>
        <p:spPr>
          <a:xfrm>
            <a:off x="38034" y="381000"/>
            <a:ext cx="9067931" cy="433081"/>
          </a:xfrm>
          <a:prstGeom prst="rect">
            <a:avLst/>
          </a:prstGeom>
        </p:spPr>
      </p:pic>
      <p:pic>
        <p:nvPicPr>
          <p:cNvPr id="3" name="Picture 2"/>
          <p:cNvPicPr>
            <a:picLocks noChangeAspect="1"/>
          </p:cNvPicPr>
          <p:nvPr/>
        </p:nvPicPr>
        <p:blipFill>
          <a:blip r:embed="rId3"/>
          <a:stretch>
            <a:fillRect/>
          </a:stretch>
        </p:blipFill>
        <p:spPr>
          <a:xfrm>
            <a:off x="838200" y="1295400"/>
            <a:ext cx="4572638" cy="3429479"/>
          </a:xfrm>
          <a:prstGeom prst="rect">
            <a:avLst/>
          </a:prstGeom>
        </p:spPr>
      </p:pic>
      <p:pic>
        <p:nvPicPr>
          <p:cNvPr id="5" name="Picture 4"/>
          <p:cNvPicPr>
            <a:picLocks noChangeAspect="1"/>
          </p:cNvPicPr>
          <p:nvPr/>
        </p:nvPicPr>
        <p:blipFill>
          <a:blip r:embed="rId4"/>
          <a:stretch>
            <a:fillRect/>
          </a:stretch>
        </p:blipFill>
        <p:spPr>
          <a:xfrm>
            <a:off x="2133600" y="2133600"/>
            <a:ext cx="4572638" cy="3429479"/>
          </a:xfrm>
          <a:prstGeom prst="rect">
            <a:avLst/>
          </a:prstGeom>
        </p:spPr>
      </p:pic>
    </p:spTree>
    <p:extLst>
      <p:ext uri="{BB962C8B-B14F-4D97-AF65-F5344CB8AC3E}">
        <p14:creationId xmlns:p14="http://schemas.microsoft.com/office/powerpoint/2010/main" val="360831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48</a:t>
            </a:fld>
            <a:endParaRPr lang="en-US" dirty="0"/>
          </a:p>
        </p:txBody>
      </p:sp>
      <p:pic>
        <p:nvPicPr>
          <p:cNvPr id="3" name="Picture 2"/>
          <p:cNvPicPr>
            <a:picLocks noChangeAspect="1"/>
          </p:cNvPicPr>
          <p:nvPr/>
        </p:nvPicPr>
        <p:blipFill>
          <a:blip r:embed="rId2"/>
          <a:stretch>
            <a:fillRect/>
          </a:stretch>
        </p:blipFill>
        <p:spPr>
          <a:xfrm>
            <a:off x="38034" y="381000"/>
            <a:ext cx="9067931" cy="433081"/>
          </a:xfrm>
          <a:prstGeom prst="rect">
            <a:avLst/>
          </a:prstGeom>
        </p:spPr>
      </p:pic>
      <p:pic>
        <p:nvPicPr>
          <p:cNvPr id="4" name="Picture 3"/>
          <p:cNvPicPr>
            <a:picLocks noChangeAspect="1"/>
          </p:cNvPicPr>
          <p:nvPr/>
        </p:nvPicPr>
        <p:blipFill>
          <a:blip r:embed="rId3"/>
          <a:stretch>
            <a:fillRect/>
          </a:stretch>
        </p:blipFill>
        <p:spPr>
          <a:xfrm>
            <a:off x="228600" y="1143000"/>
            <a:ext cx="4572638" cy="3429479"/>
          </a:xfrm>
          <a:prstGeom prst="rect">
            <a:avLst/>
          </a:prstGeom>
        </p:spPr>
      </p:pic>
      <p:pic>
        <p:nvPicPr>
          <p:cNvPr id="5" name="Picture 4"/>
          <p:cNvPicPr>
            <a:picLocks noChangeAspect="1"/>
          </p:cNvPicPr>
          <p:nvPr/>
        </p:nvPicPr>
        <p:blipFill>
          <a:blip r:embed="rId4"/>
          <a:stretch>
            <a:fillRect/>
          </a:stretch>
        </p:blipFill>
        <p:spPr>
          <a:xfrm>
            <a:off x="1752600" y="1714260"/>
            <a:ext cx="4572638" cy="3429479"/>
          </a:xfrm>
          <a:prstGeom prst="rect">
            <a:avLst/>
          </a:prstGeom>
        </p:spPr>
      </p:pic>
      <p:pic>
        <p:nvPicPr>
          <p:cNvPr id="6" name="Picture 5"/>
          <p:cNvPicPr>
            <a:picLocks noChangeAspect="1"/>
          </p:cNvPicPr>
          <p:nvPr/>
        </p:nvPicPr>
        <p:blipFill>
          <a:blip r:embed="rId5"/>
          <a:stretch>
            <a:fillRect/>
          </a:stretch>
        </p:blipFill>
        <p:spPr>
          <a:xfrm>
            <a:off x="3200400" y="2286000"/>
            <a:ext cx="4572638" cy="3429479"/>
          </a:xfrm>
          <a:prstGeom prst="rect">
            <a:avLst/>
          </a:prstGeom>
        </p:spPr>
      </p:pic>
    </p:spTree>
    <p:extLst>
      <p:ext uri="{BB962C8B-B14F-4D97-AF65-F5344CB8AC3E}">
        <p14:creationId xmlns:p14="http://schemas.microsoft.com/office/powerpoint/2010/main" val="49513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4800" y="1371600"/>
            <a:ext cx="4572638" cy="3429479"/>
          </a:xfrm>
          <a:prstGeom prst="rect">
            <a:avLst/>
          </a:prstGeom>
        </p:spPr>
      </p:pic>
      <p:pic>
        <p:nvPicPr>
          <p:cNvPr id="5" name="Picture 4"/>
          <p:cNvPicPr>
            <a:picLocks noChangeAspect="1"/>
          </p:cNvPicPr>
          <p:nvPr/>
        </p:nvPicPr>
        <p:blipFill>
          <a:blip r:embed="rId3"/>
          <a:stretch>
            <a:fillRect/>
          </a:stretch>
        </p:blipFill>
        <p:spPr>
          <a:xfrm>
            <a:off x="1600200" y="2057400"/>
            <a:ext cx="4572638" cy="3429479"/>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49</a:t>
            </a:fld>
            <a:endParaRPr lang="en-US" dirty="0"/>
          </a:p>
        </p:txBody>
      </p:sp>
      <p:pic>
        <p:nvPicPr>
          <p:cNvPr id="3" name="Picture 2"/>
          <p:cNvPicPr>
            <a:picLocks noChangeAspect="1"/>
          </p:cNvPicPr>
          <p:nvPr/>
        </p:nvPicPr>
        <p:blipFill>
          <a:blip r:embed="rId4"/>
          <a:stretch>
            <a:fillRect/>
          </a:stretch>
        </p:blipFill>
        <p:spPr>
          <a:xfrm>
            <a:off x="38034" y="381000"/>
            <a:ext cx="9067931" cy="840686"/>
          </a:xfrm>
          <a:prstGeom prst="rect">
            <a:avLst/>
          </a:prstGeom>
        </p:spPr>
      </p:pic>
      <p:pic>
        <p:nvPicPr>
          <p:cNvPr id="4" name="Picture 3"/>
          <p:cNvPicPr>
            <a:picLocks noChangeAspect="1"/>
          </p:cNvPicPr>
          <p:nvPr/>
        </p:nvPicPr>
        <p:blipFill>
          <a:blip r:embed="rId5"/>
          <a:stretch>
            <a:fillRect/>
          </a:stretch>
        </p:blipFill>
        <p:spPr>
          <a:xfrm>
            <a:off x="2971800" y="2743200"/>
            <a:ext cx="4572638" cy="3429479"/>
          </a:xfrm>
          <a:prstGeom prst="rect">
            <a:avLst/>
          </a:prstGeom>
        </p:spPr>
      </p:pic>
    </p:spTree>
    <p:extLst>
      <p:ext uri="{BB962C8B-B14F-4D97-AF65-F5344CB8AC3E}">
        <p14:creationId xmlns:p14="http://schemas.microsoft.com/office/powerpoint/2010/main" val="3823971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PRESENTATIONS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15202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50</a:t>
            </a:fld>
            <a:endParaRPr lang="en-US" dirty="0"/>
          </a:p>
        </p:txBody>
      </p:sp>
      <p:pic>
        <p:nvPicPr>
          <p:cNvPr id="4" name="Picture 3"/>
          <p:cNvPicPr>
            <a:picLocks noChangeAspect="1"/>
          </p:cNvPicPr>
          <p:nvPr/>
        </p:nvPicPr>
        <p:blipFill>
          <a:blip r:embed="rId2"/>
          <a:stretch>
            <a:fillRect/>
          </a:stretch>
        </p:blipFill>
        <p:spPr>
          <a:xfrm>
            <a:off x="38034" y="381000"/>
            <a:ext cx="9067931" cy="2674911"/>
          </a:xfrm>
          <a:prstGeom prst="rect">
            <a:avLst/>
          </a:prstGeom>
        </p:spPr>
      </p:pic>
    </p:spTree>
    <p:extLst>
      <p:ext uri="{BB962C8B-B14F-4D97-AF65-F5344CB8AC3E}">
        <p14:creationId xmlns:p14="http://schemas.microsoft.com/office/powerpoint/2010/main" val="1958794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Tales from the Crypt.</a:t>
            </a:r>
            <a:endParaRPr lang="en-US" dirty="0"/>
          </a:p>
        </p:txBody>
      </p:sp>
      <p:sp>
        <p:nvSpPr>
          <p:cNvPr id="4" name="Subtitle 3"/>
          <p:cNvSpPr>
            <a:spLocks noGrp="1"/>
          </p:cNvSpPr>
          <p:nvPr>
            <p:ph type="subTitle" idx="1"/>
          </p:nvPr>
        </p:nvSpPr>
        <p:spPr/>
        <p:txBody>
          <a:bodyPr/>
          <a:lstStyle/>
          <a:p>
            <a:r>
              <a:rPr lang="en-US" dirty="0"/>
              <a:t>Practical Applications &amp; Lessons Learned</a:t>
            </a:r>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51</a:t>
            </a:fld>
            <a:endParaRPr lang="en-US" dirty="0"/>
          </a:p>
        </p:txBody>
      </p:sp>
    </p:spTree>
    <p:extLst>
      <p:ext uri="{BB962C8B-B14F-4D97-AF65-F5344CB8AC3E}">
        <p14:creationId xmlns:p14="http://schemas.microsoft.com/office/powerpoint/2010/main" val="7684278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t>Open Security Foundation:  </a:t>
            </a:r>
            <a:r>
              <a:rPr lang="en-US" sz="1800" dirty="0" err="1"/>
              <a:t>datalossdb</a:t>
            </a:r>
            <a:r>
              <a:rPr lang="en-US" sz="1800" dirty="0"/>
              <a:t> and </a:t>
            </a:r>
            <a:r>
              <a:rPr lang="en-US" sz="1800" dirty="0" err="1"/>
              <a:t>osvdb</a:t>
            </a:r>
            <a:r>
              <a:rPr lang="en-US" sz="1800" dirty="0"/>
              <a:t>  (</a:t>
            </a:r>
            <a:r>
              <a:rPr lang="en-US" sz="1800" u="sng" dirty="0">
                <a:hlinkClick r:id="rId3"/>
              </a:rPr>
              <a:t>http://www.opensecurityfoundation.org/</a:t>
            </a:r>
            <a:r>
              <a:rPr lang="en-US" sz="1800" dirty="0"/>
              <a:t> )</a:t>
            </a:r>
          </a:p>
          <a:p>
            <a:r>
              <a:rPr lang="en-US" sz="1800" dirty="0"/>
              <a:t>Computer Security Institute (CSI):  </a:t>
            </a:r>
            <a:r>
              <a:rPr lang="en-US" sz="1800" u="sng" dirty="0">
                <a:hlinkClick r:id="rId4"/>
              </a:rPr>
              <a:t>http://gocsi.com/</a:t>
            </a:r>
            <a:r>
              <a:rPr lang="en-US" sz="1800" dirty="0"/>
              <a:t>	</a:t>
            </a:r>
          </a:p>
          <a:p>
            <a:r>
              <a:rPr lang="en-US" sz="1800" dirty="0"/>
              <a:t>Office of Inadequate Security:  </a:t>
            </a:r>
            <a:r>
              <a:rPr lang="en-US" sz="1800" u="sng" dirty="0">
                <a:hlinkClick r:id="rId5"/>
              </a:rPr>
              <a:t>http://www.databreaches.net/</a:t>
            </a:r>
            <a:r>
              <a:rPr lang="en-US" sz="1800" dirty="0"/>
              <a:t> </a:t>
            </a:r>
          </a:p>
          <a:p>
            <a:r>
              <a:rPr lang="en-US" sz="1800" dirty="0"/>
              <a:t>Identity Theft Resource Center: </a:t>
            </a:r>
            <a:r>
              <a:rPr lang="en-US" sz="1800" u="sng" dirty="0">
                <a:hlinkClick r:id="rId6"/>
              </a:rPr>
              <a:t>http://www.idtheftcenter.org/</a:t>
            </a:r>
            <a:endParaRPr lang="en-US" sz="1800" dirty="0"/>
          </a:p>
          <a:p>
            <a:r>
              <a:rPr lang="en-US" sz="1800" dirty="0"/>
              <a:t>ISACA:	</a:t>
            </a:r>
            <a:r>
              <a:rPr lang="en-US" sz="1800" u="sng" dirty="0">
                <a:hlinkClick r:id="rId7"/>
              </a:rPr>
              <a:t>www.isaca.org</a:t>
            </a:r>
            <a:r>
              <a:rPr lang="en-US" sz="1800" dirty="0"/>
              <a:t> </a:t>
            </a:r>
          </a:p>
          <a:p>
            <a:r>
              <a:rPr lang="en-US" sz="1800" dirty="0"/>
              <a:t>ISSA:	</a:t>
            </a:r>
            <a:r>
              <a:rPr lang="en-US" sz="1800" u="sng" dirty="0">
                <a:hlinkClick r:id="rId8"/>
              </a:rPr>
              <a:t>www.issa.org</a:t>
            </a:r>
            <a:endParaRPr lang="en-US" sz="1800" dirty="0"/>
          </a:p>
          <a:p>
            <a:r>
              <a:rPr lang="en-US" sz="1800" dirty="0" err="1"/>
              <a:t>Mitre</a:t>
            </a:r>
            <a:r>
              <a:rPr lang="en-US" sz="1800" dirty="0"/>
              <a:t> Corporation:	</a:t>
            </a:r>
            <a:r>
              <a:rPr lang="en-US" sz="1800" u="sng" dirty="0">
                <a:hlinkClick r:id="rId9"/>
              </a:rPr>
              <a:t>www.mitre.org</a:t>
            </a:r>
            <a:r>
              <a:rPr lang="en-US" sz="1800" dirty="0"/>
              <a:t> </a:t>
            </a:r>
          </a:p>
          <a:p>
            <a:r>
              <a:rPr lang="en-US" sz="1800" dirty="0"/>
              <a:t>OWASP: </a:t>
            </a:r>
            <a:r>
              <a:rPr lang="en-US" sz="1800" u="sng" dirty="0">
                <a:hlinkClick r:id="rId10"/>
              </a:rPr>
              <a:t>http://owasp.com/index.php/Main_Page</a:t>
            </a:r>
            <a:endParaRPr lang="en-US" sz="1800" dirty="0"/>
          </a:p>
          <a:p>
            <a:r>
              <a:rPr lang="en-US" sz="1800" dirty="0"/>
              <a:t>Privacy Rights Clearing House:  </a:t>
            </a:r>
            <a:r>
              <a:rPr lang="en-US" sz="1800" u="sng" dirty="0">
                <a:hlinkClick r:id="rId11"/>
              </a:rPr>
              <a:t>http://www.privacyrights.org/</a:t>
            </a:r>
            <a:r>
              <a:rPr lang="en-US" sz="1800" dirty="0"/>
              <a:t> </a:t>
            </a:r>
          </a:p>
          <a:p>
            <a:r>
              <a:rPr lang="en-US" sz="1800" dirty="0"/>
              <a:t>SANS:	</a:t>
            </a:r>
            <a:r>
              <a:rPr lang="en-US" sz="1800" u="sng" dirty="0">
                <a:hlinkClick r:id="rId12"/>
              </a:rPr>
              <a:t>www.sans.org</a:t>
            </a:r>
            <a:endParaRPr lang="en-US" sz="1800" dirty="0"/>
          </a:p>
          <a:p>
            <a:r>
              <a:rPr lang="en-US" sz="1800" dirty="0"/>
              <a:t>The </a:t>
            </a:r>
            <a:r>
              <a:rPr lang="en-US" sz="1800" dirty="0" err="1"/>
              <a:t>Ponemon</a:t>
            </a:r>
            <a:r>
              <a:rPr lang="en-US" sz="1800" dirty="0"/>
              <a:t> Institute:  </a:t>
            </a:r>
            <a:r>
              <a:rPr lang="en-US" sz="1800" u="sng" dirty="0">
                <a:hlinkClick r:id="rId13"/>
              </a:rPr>
              <a:t>www.ponemon.org</a:t>
            </a:r>
            <a:r>
              <a:rPr lang="en-US" sz="1800" dirty="0"/>
              <a:t> </a:t>
            </a:r>
            <a:endParaRPr lang="en-US" sz="1800" dirty="0" smtClean="0"/>
          </a:p>
          <a:p>
            <a:r>
              <a:rPr lang="en-US" sz="1800" dirty="0">
                <a:hlinkClick r:id="rId14"/>
              </a:rPr>
              <a:t>www.databreachcalculator.com</a:t>
            </a:r>
            <a:r>
              <a:rPr lang="en-US" sz="1800" dirty="0"/>
              <a:t>.</a:t>
            </a:r>
          </a:p>
        </p:txBody>
      </p:sp>
      <p:sp>
        <p:nvSpPr>
          <p:cNvPr id="3" name="Title 2"/>
          <p:cNvSpPr>
            <a:spLocks noGrp="1"/>
          </p:cNvSpPr>
          <p:nvPr>
            <p:ph type="title"/>
          </p:nvPr>
        </p:nvSpPr>
        <p:spPr/>
        <p:txBody>
          <a:bodyPr/>
          <a:lstStyle/>
          <a:p>
            <a:r>
              <a:rPr lang="en-US" dirty="0" smtClean="0"/>
              <a:t>Data Breach Sources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52</a:t>
            </a:fld>
            <a:endParaRPr lang="en-US"/>
          </a:p>
        </p:txBody>
      </p:sp>
      <p:sp>
        <p:nvSpPr>
          <p:cNvPr id="5" name="TextBox 4"/>
          <p:cNvSpPr txBox="1"/>
          <p:nvPr/>
        </p:nvSpPr>
        <p:spPr>
          <a:xfrm>
            <a:off x="381000" y="6096000"/>
            <a:ext cx="8077200" cy="369332"/>
          </a:xfrm>
          <a:prstGeom prst="rect">
            <a:avLst/>
          </a:prstGeom>
          <a:noFill/>
        </p:spPr>
        <p:txBody>
          <a:bodyPr wrap="square" rtlCol="0">
            <a:spAutoFit/>
          </a:bodyPr>
          <a:lstStyle/>
          <a:p>
            <a:r>
              <a:rPr lang="en-US" dirty="0" smtClean="0"/>
              <a:t>List Compiled by: Patrick </a:t>
            </a:r>
            <a:r>
              <a:rPr lang="en-US" dirty="0" err="1" smtClean="0"/>
              <a:t>Florer</a:t>
            </a:r>
            <a:endParaRPr lang="en-US" dirty="0"/>
          </a:p>
        </p:txBody>
      </p:sp>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3884400" y="5822640"/>
              <a:ext cx="360" cy="18360"/>
            </p14:xfrm>
          </p:contentPart>
        </mc:Choice>
        <mc:Fallback xmlns="">
          <p:pic>
            <p:nvPicPr>
              <p:cNvPr id="8" name="Ink 7"/>
              <p:cNvPicPr/>
              <p:nvPr/>
            </p:nvPicPr>
            <p:blipFill>
              <a:blip r:embed="rId16"/>
              <a:stretch>
                <a:fillRect/>
              </a:stretch>
            </p:blipFill>
            <p:spPr>
              <a:xfrm>
                <a:off x="3868560" y="5759280"/>
                <a:ext cx="32400" cy="145080"/>
              </a:xfrm>
              <a:prstGeom prst="rect">
                <a:avLst/>
              </a:prstGeom>
            </p:spPr>
          </p:pic>
        </mc:Fallback>
      </mc:AlternateContent>
    </p:spTree>
    <p:extLst>
      <p:ext uri="{BB962C8B-B14F-4D97-AF65-F5344CB8AC3E}">
        <p14:creationId xmlns:p14="http://schemas.microsoft.com/office/powerpoint/2010/main" val="5614348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Google trends: </a:t>
            </a:r>
            <a:r>
              <a:rPr lang="en-US" u="sng" dirty="0" smtClean="0">
                <a:hlinkClick r:id="rId3"/>
              </a:rPr>
              <a:t>http</a:t>
            </a:r>
            <a:r>
              <a:rPr lang="en-US" u="sng" dirty="0">
                <a:hlinkClick r:id="rId3"/>
              </a:rPr>
              <a:t>://www.google.com/trends</a:t>
            </a:r>
            <a:r>
              <a:rPr lang="en-US" dirty="0"/>
              <a:t> </a:t>
            </a:r>
          </a:p>
          <a:p>
            <a:r>
              <a:rPr lang="en-US" dirty="0"/>
              <a:t>Twitter </a:t>
            </a:r>
            <a:r>
              <a:rPr lang="en-US" dirty="0" smtClean="0"/>
              <a:t>Trends: </a:t>
            </a:r>
            <a:r>
              <a:rPr lang="en-US" u="sng" dirty="0" smtClean="0">
                <a:hlinkClick r:id="rId4"/>
              </a:rPr>
              <a:t>www.trendistic.com</a:t>
            </a:r>
            <a:r>
              <a:rPr lang="en-US" dirty="0" smtClean="0"/>
              <a:t> </a:t>
            </a:r>
            <a:endParaRPr lang="en-US" dirty="0"/>
          </a:p>
          <a:p>
            <a:r>
              <a:rPr lang="en-US" dirty="0"/>
              <a:t>Amazon:	</a:t>
            </a:r>
            <a:r>
              <a:rPr lang="en-US" u="sng" dirty="0">
                <a:hlinkClick r:id="rId5"/>
              </a:rPr>
              <a:t>http://www.metricjunkie.com</a:t>
            </a:r>
            <a:r>
              <a:rPr lang="en-US" u="sng" dirty="0" smtClean="0">
                <a:hlinkClick r:id="rId5"/>
              </a:rPr>
              <a:t>/</a:t>
            </a:r>
            <a:endParaRPr lang="en-US" u="sng" dirty="0" smtClean="0"/>
          </a:p>
          <a:p>
            <a:pPr marL="0" indent="0">
              <a:buNone/>
            </a:pPr>
            <a:endParaRPr lang="en-US" dirty="0" smtClean="0"/>
          </a:p>
          <a:p>
            <a:pPr marL="0" indent="0">
              <a:buNone/>
            </a:pPr>
            <a:r>
              <a:rPr lang="en-US" b="1" dirty="0" smtClean="0"/>
              <a:t>More on Risk Analysis: </a:t>
            </a:r>
          </a:p>
          <a:p>
            <a:r>
              <a:rPr lang="en-US" dirty="0" smtClean="0"/>
              <a:t>Security </a:t>
            </a:r>
            <a:r>
              <a:rPr lang="en-US" dirty="0"/>
              <a:t>Metrics mailing list:		</a:t>
            </a:r>
            <a:r>
              <a:rPr lang="en-US" u="sng" dirty="0">
                <a:hlinkClick r:id="rId6"/>
              </a:rPr>
              <a:t>www.securitymetrics.org</a:t>
            </a:r>
            <a:endParaRPr lang="en-US" dirty="0"/>
          </a:p>
          <a:p>
            <a:r>
              <a:rPr lang="en-US" dirty="0"/>
              <a:t>Society of Information Risk Analysts (SIRA):	</a:t>
            </a:r>
            <a:r>
              <a:rPr lang="en-US" u="sng" dirty="0">
                <a:hlinkClick r:id="rId7"/>
              </a:rPr>
              <a:t>http://societyinforisk.org/</a:t>
            </a:r>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Data Trend Analysis Sources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53</a:t>
            </a:fld>
            <a:endParaRPr lang="en-US"/>
          </a:p>
        </p:txBody>
      </p:sp>
      <p:sp>
        <p:nvSpPr>
          <p:cNvPr id="5" name="TextBox 4"/>
          <p:cNvSpPr txBox="1"/>
          <p:nvPr/>
        </p:nvSpPr>
        <p:spPr>
          <a:xfrm>
            <a:off x="381000" y="6096000"/>
            <a:ext cx="8077200" cy="369332"/>
          </a:xfrm>
          <a:prstGeom prst="rect">
            <a:avLst/>
          </a:prstGeom>
          <a:noFill/>
        </p:spPr>
        <p:txBody>
          <a:bodyPr wrap="square" rtlCol="0">
            <a:spAutoFit/>
          </a:bodyPr>
          <a:lstStyle/>
          <a:p>
            <a:r>
              <a:rPr lang="en-US" dirty="0" smtClean="0"/>
              <a:t>List Compiled by: Patrick Florer</a:t>
            </a:r>
            <a:endParaRPr lang="en-US" dirty="0"/>
          </a:p>
        </p:txBody>
      </p:sp>
    </p:spTree>
    <p:extLst>
      <p:ext uri="{BB962C8B-B14F-4D97-AF65-F5344CB8AC3E}">
        <p14:creationId xmlns:p14="http://schemas.microsoft.com/office/powerpoint/2010/main" val="2385983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ctr"/>
            <a:r>
              <a:rPr lang="en-US" sz="3200" dirty="0"/>
              <a:t>Data theft: Top 5 most expensive data breaches </a:t>
            </a:r>
          </a:p>
        </p:txBody>
      </p:sp>
      <p:sp>
        <p:nvSpPr>
          <p:cNvPr id="3" name="Text Placeholder 2"/>
          <p:cNvSpPr>
            <a:spLocks noGrp="1"/>
          </p:cNvSpPr>
          <p:nvPr>
            <p:ph type="body" idx="1"/>
          </p:nvPr>
        </p:nvSpPr>
        <p:spPr/>
        <p:txBody>
          <a:bodyPr>
            <a:normAutofit fontScale="62500" lnSpcReduction="20000"/>
          </a:bodyPr>
          <a:lstStyle/>
          <a:p>
            <a:r>
              <a:rPr lang="en-US" sz="2800" dirty="0">
                <a:solidFill>
                  <a:schemeClr val="tx1"/>
                </a:solidFill>
              </a:rPr>
              <a:t>Data theft is off to a troubling start this year, with two massive breaches occurring in March and April. Hackers' success in grabbing millions of records at Epsilon and Sony are just the latest example of increasingly sophisticated attempts to steal sensitive personal information. </a:t>
            </a:r>
            <a:endParaRPr lang="en-US" sz="2800" dirty="0" smtClean="0">
              <a:solidFill>
                <a:schemeClr val="tx1"/>
              </a:solidFill>
            </a:endParaRPr>
          </a:p>
          <a:p>
            <a:pPr algn="ctr"/>
            <a:r>
              <a:rPr lang="en-US" i="1" dirty="0" smtClean="0">
                <a:solidFill>
                  <a:srgbClr val="C00000"/>
                </a:solidFill>
              </a:rPr>
              <a:t>Here's </a:t>
            </a:r>
            <a:r>
              <a:rPr lang="en-US" i="1" dirty="0">
                <a:solidFill>
                  <a:srgbClr val="C00000"/>
                </a:solidFill>
              </a:rPr>
              <a:t>a list of the five most expensive data theft cases in the United </a:t>
            </a:r>
            <a:r>
              <a:rPr lang="en-US" i="1" dirty="0" smtClean="0">
                <a:solidFill>
                  <a:srgbClr val="C00000"/>
                </a:solidFill>
              </a:rPr>
              <a:t>States.</a:t>
            </a:r>
            <a:endParaRPr lang="en-US" i="1" dirty="0">
              <a:solidFill>
                <a:srgbClr val="C00000"/>
              </a:solidFill>
            </a:endParaRPr>
          </a:p>
          <a:p>
            <a:endParaRPr lang="en-US" sz="2800" dirty="0"/>
          </a:p>
          <a:p>
            <a:endParaRPr lang="en-US" sz="2800" dirty="0"/>
          </a:p>
        </p:txBody>
      </p:sp>
      <p:sp>
        <p:nvSpPr>
          <p:cNvPr id="4" name="Slide Number Placeholder 3"/>
          <p:cNvSpPr>
            <a:spLocks noGrp="1"/>
          </p:cNvSpPr>
          <p:nvPr>
            <p:ph type="sldNum" sz="quarter" idx="4"/>
          </p:nvPr>
        </p:nvSpPr>
        <p:spPr>
          <a:prstGeom prst="rect">
            <a:avLst/>
          </a:prstGeom>
        </p:spPr>
        <p:txBody>
          <a:bodyPr/>
          <a:lstStyle/>
          <a:p>
            <a:pPr>
              <a:defRPr/>
            </a:pPr>
            <a:fld id="{40A27E43-DDC3-47A4-BC9A-5D95CFE59717}" type="slidenum">
              <a:rPr lang="en-US" smtClean="0"/>
              <a:pPr>
                <a:defRPr/>
              </a:pPr>
              <a:t>54</a:t>
            </a:fld>
            <a:endParaRPr lang="en-US"/>
          </a:p>
        </p:txBody>
      </p:sp>
      <p:sp>
        <p:nvSpPr>
          <p:cNvPr id="5" name="Rectangle 4"/>
          <p:cNvSpPr/>
          <p:nvPr/>
        </p:nvSpPr>
        <p:spPr>
          <a:xfrm>
            <a:off x="3048000" y="381000"/>
            <a:ext cx="5791200" cy="923330"/>
          </a:xfrm>
          <a:prstGeom prst="rect">
            <a:avLst/>
          </a:prstGeom>
        </p:spPr>
        <p:txBody>
          <a:bodyPr wrap="square">
            <a:spAutoFit/>
          </a:bodyPr>
          <a:lstStyle/>
          <a:p>
            <a:r>
              <a:rPr lang="en-US" dirty="0" err="1" smtClean="0">
                <a:solidFill>
                  <a:schemeClr val="bg1"/>
                </a:solidFill>
              </a:rPr>
              <a:t>Source:http</a:t>
            </a:r>
            <a:r>
              <a:rPr lang="en-US" dirty="0">
                <a:solidFill>
                  <a:schemeClr val="bg1"/>
                </a:solidFill>
              </a:rPr>
              <a:t>://www.csmonitor.com/Business/2011/0504/Data-theft-Top-5-most-expensive-data-breaches/5.-US-Veterans-Affairs-25-30-million</a:t>
            </a:r>
          </a:p>
        </p:txBody>
      </p:sp>
      <p:sp>
        <p:nvSpPr>
          <p:cNvPr id="9" name="Rectangle 8"/>
          <p:cNvSpPr/>
          <p:nvPr/>
        </p:nvSpPr>
        <p:spPr>
          <a:xfrm>
            <a:off x="381000" y="1676400"/>
            <a:ext cx="54102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Remember These?</a:t>
            </a:r>
          </a:p>
          <a:p>
            <a:pPr algn="ctr"/>
            <a:endParaRPr lang="en-US" dirty="0"/>
          </a:p>
          <a:p>
            <a:pPr algn="ctr"/>
            <a:r>
              <a:rPr lang="en-US" dirty="0" smtClean="0"/>
              <a:t>It hasn’t improved.  </a:t>
            </a:r>
            <a:endParaRPr lang="en-US" dirty="0"/>
          </a:p>
        </p:txBody>
      </p:sp>
    </p:spTree>
    <p:extLst>
      <p:ext uri="{BB962C8B-B14F-4D97-AF65-F5344CB8AC3E}">
        <p14:creationId xmlns:p14="http://schemas.microsoft.com/office/powerpoint/2010/main" val="16907124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The names, birth dates, and Social Security numbers of 17.5 million military veterans and personnel were stolen in 2006 from a laptop that a Department of Veterans Affairs employee had taken home. The costs to the VA included money for running call centers, sending out mailings, and </a:t>
            </a:r>
            <a:r>
              <a:rPr lang="en-US" dirty="0" err="1"/>
              <a:t>and</a:t>
            </a:r>
            <a:r>
              <a:rPr lang="en-US" dirty="0"/>
              <a:t> paying for a year of a credit-monitoring service for victims. </a:t>
            </a:r>
            <a:endParaRPr lang="en-US" dirty="0" smtClean="0"/>
          </a:p>
          <a:p>
            <a:r>
              <a:rPr lang="en-US" dirty="0" smtClean="0">
                <a:solidFill>
                  <a:srgbClr val="FF0000"/>
                </a:solidFill>
              </a:rPr>
              <a:t>The </a:t>
            </a:r>
            <a:r>
              <a:rPr lang="en-US" dirty="0">
                <a:solidFill>
                  <a:srgbClr val="FF0000"/>
                </a:solidFill>
              </a:rPr>
              <a:t>Ponemon Institute, a research organization in Traverse City, Mich., estimates the breach cost at least $25 million.</a:t>
            </a:r>
          </a:p>
          <a:p>
            <a:endParaRPr lang="en-US" dirty="0"/>
          </a:p>
          <a:p>
            <a:endParaRPr lang="en-US" dirty="0"/>
          </a:p>
        </p:txBody>
      </p:sp>
      <p:sp>
        <p:nvSpPr>
          <p:cNvPr id="3" name="Title 2"/>
          <p:cNvSpPr>
            <a:spLocks noGrp="1"/>
          </p:cNvSpPr>
          <p:nvPr>
            <p:ph type="title"/>
          </p:nvPr>
        </p:nvSpPr>
        <p:spPr/>
        <p:txBody>
          <a:bodyPr/>
          <a:lstStyle/>
          <a:p>
            <a:r>
              <a:rPr lang="en-US" dirty="0"/>
              <a:t>US Veterans Affairs - $25-$30 million</a:t>
            </a:r>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55</a:t>
            </a:fld>
            <a:endParaRPr lang="en-US"/>
          </a:p>
        </p:txBody>
      </p:sp>
    </p:spTree>
    <p:extLst>
      <p:ext uri="{BB962C8B-B14F-4D97-AF65-F5344CB8AC3E}">
        <p14:creationId xmlns:p14="http://schemas.microsoft.com/office/powerpoint/2010/main" val="27590568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a:t>Heartland Payment Systems, a payment processor based in Princeton, N.J., was the victim of a major cyber attack in 2008. </a:t>
            </a:r>
            <a:endParaRPr lang="en-US" dirty="0" smtClean="0"/>
          </a:p>
          <a:p>
            <a:r>
              <a:rPr lang="en-US" dirty="0" smtClean="0"/>
              <a:t>Criminals </a:t>
            </a:r>
            <a:r>
              <a:rPr lang="en-US" dirty="0"/>
              <a:t>installed spying software on the company’s computer network and stole the numbers of as many as 100 million credit and debit cards. </a:t>
            </a:r>
            <a:endParaRPr lang="en-US" dirty="0" smtClean="0"/>
          </a:p>
          <a:p>
            <a:r>
              <a:rPr lang="en-US" dirty="0" smtClean="0"/>
              <a:t>Albert </a:t>
            </a:r>
            <a:r>
              <a:rPr lang="en-US" dirty="0"/>
              <a:t>Gonzales, a hacker from Miami, was accused of playing a critical role in the Heartland hack, as well as other massive data breaches of companies including retailer TJX, 7-Eleven, Inc., and the grocery chain Hannaford </a:t>
            </a:r>
            <a:r>
              <a:rPr lang="en-US" dirty="0" smtClean="0"/>
              <a:t>Bros.</a:t>
            </a:r>
          </a:p>
          <a:p>
            <a:r>
              <a:rPr lang="en-US" dirty="0" smtClean="0"/>
              <a:t>Gonzales </a:t>
            </a:r>
            <a:r>
              <a:rPr lang="en-US" dirty="0"/>
              <a:t>was sentenced to 20 years in federal prison. </a:t>
            </a:r>
            <a:endParaRPr lang="en-US" dirty="0" smtClean="0"/>
          </a:p>
          <a:p>
            <a:r>
              <a:rPr lang="en-US" dirty="0" smtClean="0">
                <a:solidFill>
                  <a:srgbClr val="FF0000"/>
                </a:solidFill>
              </a:rPr>
              <a:t>The </a:t>
            </a:r>
            <a:r>
              <a:rPr lang="en-US" dirty="0">
                <a:solidFill>
                  <a:srgbClr val="FF0000"/>
                </a:solidFill>
              </a:rPr>
              <a:t>company paid about $140 million in fines and </a:t>
            </a:r>
            <a:r>
              <a:rPr lang="en-US" dirty="0" smtClean="0">
                <a:solidFill>
                  <a:srgbClr val="FF0000"/>
                </a:solidFill>
              </a:rPr>
              <a:t>settlements.</a:t>
            </a:r>
            <a:endParaRPr lang="en-US" dirty="0">
              <a:solidFill>
                <a:srgbClr val="FF0000"/>
              </a:solidFill>
            </a:endParaRPr>
          </a:p>
        </p:txBody>
      </p:sp>
      <p:sp>
        <p:nvSpPr>
          <p:cNvPr id="3" name="Title 2"/>
          <p:cNvSpPr>
            <a:spLocks noGrp="1"/>
          </p:cNvSpPr>
          <p:nvPr>
            <p:ph type="title"/>
          </p:nvPr>
        </p:nvSpPr>
        <p:spPr/>
        <p:txBody>
          <a:bodyPr>
            <a:normAutofit fontScale="90000"/>
          </a:bodyPr>
          <a:lstStyle/>
          <a:p>
            <a:r>
              <a:rPr lang="en-US" dirty="0"/>
              <a:t>Heartland Payment Systems - $140 million</a:t>
            </a:r>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56</a:t>
            </a:fld>
            <a:endParaRPr lang="en-US"/>
          </a:p>
        </p:txBody>
      </p:sp>
    </p:spTree>
    <p:extLst>
      <p:ext uri="{BB962C8B-B14F-4D97-AF65-F5344CB8AC3E}">
        <p14:creationId xmlns:p14="http://schemas.microsoft.com/office/powerpoint/2010/main" val="10265445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solidFill>
                  <a:srgbClr val="FF0000"/>
                </a:solidFill>
              </a:rPr>
              <a:t>The Framingham, Mass., retailer that owns national chains including TJ Maxx and Marshalls, estimated that a 2007 data breach would cost the company about $25 million. </a:t>
            </a:r>
            <a:endParaRPr lang="en-US" dirty="0" smtClean="0">
              <a:solidFill>
                <a:srgbClr val="FF0000"/>
              </a:solidFill>
            </a:endParaRPr>
          </a:p>
          <a:p>
            <a:r>
              <a:rPr lang="en-US" i="1" u="sng" dirty="0" smtClean="0">
                <a:solidFill>
                  <a:srgbClr val="FF0000"/>
                </a:solidFill>
              </a:rPr>
              <a:t>But </a:t>
            </a:r>
            <a:r>
              <a:rPr lang="en-US" i="1" u="sng" dirty="0">
                <a:solidFill>
                  <a:srgbClr val="FF0000"/>
                </a:solidFill>
              </a:rPr>
              <a:t>in the end, the total cost was at least 10 times as high. </a:t>
            </a:r>
          </a:p>
          <a:p>
            <a:r>
              <a:rPr lang="en-US" dirty="0"/>
              <a:t>Cyber criminals took more than 45 million credit and debit card numbers, some of which were used later to buy millions of dollars in electronics from Wal-Mart and elsewhere. </a:t>
            </a:r>
            <a:endParaRPr lang="en-US" dirty="0" smtClean="0"/>
          </a:p>
          <a:p>
            <a:r>
              <a:rPr lang="en-US" dirty="0" smtClean="0"/>
              <a:t>Mr</a:t>
            </a:r>
            <a:r>
              <a:rPr lang="en-US" dirty="0"/>
              <a:t>. Gonzales, who played a major role in the Heartland hack, was linked to this cyber attack as well. </a:t>
            </a:r>
          </a:p>
        </p:txBody>
      </p:sp>
      <p:sp>
        <p:nvSpPr>
          <p:cNvPr id="3" name="Title 2"/>
          <p:cNvSpPr>
            <a:spLocks noGrp="1"/>
          </p:cNvSpPr>
          <p:nvPr>
            <p:ph type="title"/>
          </p:nvPr>
        </p:nvSpPr>
        <p:spPr/>
        <p:txBody>
          <a:bodyPr/>
          <a:lstStyle/>
          <a:p>
            <a:r>
              <a:rPr lang="en-US" dirty="0"/>
              <a:t>TJX – $256 million or more</a:t>
            </a:r>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57</a:t>
            </a:fld>
            <a:endParaRPr lang="en-US"/>
          </a:p>
        </p:txBody>
      </p:sp>
    </p:spTree>
    <p:extLst>
      <p:ext uri="{BB962C8B-B14F-4D97-AF65-F5344CB8AC3E}">
        <p14:creationId xmlns:p14="http://schemas.microsoft.com/office/powerpoint/2010/main" val="25460989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In March 2011, hackers stole millions of names and e-mail addresses from the Dallas-based marketing firm. </a:t>
            </a:r>
            <a:endParaRPr lang="en-US" dirty="0" smtClean="0"/>
          </a:p>
          <a:p>
            <a:r>
              <a:rPr lang="en-US" dirty="0" smtClean="0"/>
              <a:t>Epsilon </a:t>
            </a:r>
            <a:r>
              <a:rPr lang="en-US" dirty="0"/>
              <a:t>handles e-mail lists for major retailers and banks like Best Buy, JPMorgan, TiVo, Walgreen, and Kroger. </a:t>
            </a:r>
            <a:endParaRPr lang="en-US" dirty="0" smtClean="0"/>
          </a:p>
          <a:p>
            <a:r>
              <a:rPr lang="en-US" dirty="0" smtClean="0"/>
              <a:t>A </a:t>
            </a:r>
            <a:r>
              <a:rPr lang="en-US" dirty="0"/>
              <a:t>study by </a:t>
            </a:r>
            <a:r>
              <a:rPr lang="en-US" dirty="0" err="1"/>
              <a:t>CyberFactors</a:t>
            </a:r>
            <a:r>
              <a:rPr lang="en-US" dirty="0"/>
              <a:t>, a cyber risk analytics company, estimates that the breach could </a:t>
            </a:r>
            <a:r>
              <a:rPr lang="en-US" dirty="0">
                <a:solidFill>
                  <a:srgbClr val="FF0000"/>
                </a:solidFill>
              </a:rPr>
              <a:t>cost between $225 million and $4 billion</a:t>
            </a:r>
            <a:r>
              <a:rPr lang="en-US" dirty="0"/>
              <a:t>, depending on what happens with the stolen data, Business Wire reports. </a:t>
            </a:r>
            <a:endParaRPr lang="en-US" dirty="0" smtClean="0"/>
          </a:p>
          <a:p>
            <a:r>
              <a:rPr lang="en-US" dirty="0" smtClean="0"/>
              <a:t>Mr</a:t>
            </a:r>
            <a:r>
              <a:rPr lang="en-US" dirty="0"/>
              <a:t>. Ponemon offers a lower estimate: </a:t>
            </a:r>
            <a:r>
              <a:rPr lang="en-US" dirty="0">
                <a:solidFill>
                  <a:srgbClr val="FF0000"/>
                </a:solidFill>
              </a:rPr>
              <a:t>at least $100 million</a:t>
            </a:r>
            <a:r>
              <a:rPr lang="en-US" dirty="0"/>
              <a:t>, with most of the lost costs going toward losing customers due to a damaged reputation. </a:t>
            </a:r>
          </a:p>
        </p:txBody>
      </p:sp>
      <p:sp>
        <p:nvSpPr>
          <p:cNvPr id="3" name="Title 2"/>
          <p:cNvSpPr>
            <a:spLocks noGrp="1"/>
          </p:cNvSpPr>
          <p:nvPr>
            <p:ph type="title"/>
          </p:nvPr>
        </p:nvSpPr>
        <p:spPr/>
        <p:txBody>
          <a:bodyPr/>
          <a:lstStyle/>
          <a:p>
            <a:r>
              <a:rPr lang="en-US" dirty="0"/>
              <a:t>(tie) Epsilon - to be </a:t>
            </a:r>
            <a:r>
              <a:rPr lang="en-US" dirty="0" smtClean="0"/>
              <a:t>determined</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58</a:t>
            </a:fld>
            <a:endParaRPr lang="en-US"/>
          </a:p>
        </p:txBody>
      </p:sp>
    </p:spTree>
    <p:extLst>
      <p:ext uri="{BB962C8B-B14F-4D97-AF65-F5344CB8AC3E}">
        <p14:creationId xmlns:p14="http://schemas.microsoft.com/office/powerpoint/2010/main" val="28931250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 Sony data breach, which exposed information from more than 100 million user accounts in April, could prove to be the mostly costly data breach of all time. </a:t>
            </a:r>
            <a:endParaRPr lang="en-US" dirty="0" smtClean="0"/>
          </a:p>
          <a:p>
            <a:r>
              <a:rPr lang="en-US" dirty="0" smtClean="0"/>
              <a:t>Hackers </a:t>
            </a:r>
            <a:r>
              <a:rPr lang="en-US" dirty="0"/>
              <a:t>obtained personal information, including credit, debit, and bank account numbers in some instances, of PlayStation Network users and Sony Online Entertainment users. </a:t>
            </a:r>
            <a:endParaRPr lang="en-US" dirty="0" smtClean="0"/>
          </a:p>
          <a:p>
            <a:r>
              <a:rPr lang="en-US" dirty="0" smtClean="0"/>
              <a:t>After </a:t>
            </a:r>
            <a:r>
              <a:rPr lang="en-US" dirty="0"/>
              <a:t>discovering there had been a breach, Sony shut down both networks temporarily. </a:t>
            </a:r>
            <a:endParaRPr lang="en-US" dirty="0" smtClean="0"/>
          </a:p>
          <a:p>
            <a:r>
              <a:rPr lang="en-US" dirty="0" smtClean="0">
                <a:solidFill>
                  <a:srgbClr val="FF0000"/>
                </a:solidFill>
              </a:rPr>
              <a:t>Ponemon </a:t>
            </a:r>
            <a:r>
              <a:rPr lang="en-US" dirty="0">
                <a:solidFill>
                  <a:srgbClr val="FF0000"/>
                </a:solidFill>
              </a:rPr>
              <a:t>estimates that the breach could cost Sony and credit card issuers up to a total of $2 billion. </a:t>
            </a:r>
          </a:p>
          <a:p>
            <a:endParaRPr lang="en-US" dirty="0"/>
          </a:p>
          <a:p>
            <a:endParaRPr lang="en-US" dirty="0"/>
          </a:p>
        </p:txBody>
      </p:sp>
      <p:sp>
        <p:nvSpPr>
          <p:cNvPr id="3" name="Title 2"/>
          <p:cNvSpPr>
            <a:spLocks noGrp="1"/>
          </p:cNvSpPr>
          <p:nvPr>
            <p:ph type="title"/>
          </p:nvPr>
        </p:nvSpPr>
        <p:spPr/>
        <p:txBody>
          <a:bodyPr/>
          <a:lstStyle/>
          <a:p>
            <a:r>
              <a:rPr lang="en-US" dirty="0"/>
              <a:t>(tie) Sony - to be </a:t>
            </a:r>
            <a:r>
              <a:rPr lang="en-US" dirty="0" smtClean="0"/>
              <a:t>determined</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59</a:t>
            </a:fld>
            <a:endParaRPr lang="en-US"/>
          </a:p>
        </p:txBody>
      </p:sp>
    </p:spTree>
    <p:extLst>
      <p:ext uri="{BB962C8B-B14F-4D97-AF65-F5344CB8AC3E}">
        <p14:creationId xmlns:p14="http://schemas.microsoft.com/office/powerpoint/2010/main" val="1972609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6</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Penetration Testing </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60</a:t>
            </a:fld>
            <a:endParaRPr lang="en-US"/>
          </a:p>
        </p:txBody>
      </p:sp>
    </p:spTree>
    <p:extLst>
      <p:ext uri="{BB962C8B-B14F-4D97-AF65-F5344CB8AC3E}">
        <p14:creationId xmlns:p14="http://schemas.microsoft.com/office/powerpoint/2010/main" val="27898569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t>Open Source Security Testing Methodology Manual</a:t>
            </a:r>
          </a:p>
          <a:p>
            <a:pPr lvl="1"/>
            <a:r>
              <a:rPr lang="en-US" dirty="0" smtClean="0"/>
              <a:t>(OSSTMM) </a:t>
            </a:r>
          </a:p>
          <a:p>
            <a:pPr lvl="1"/>
            <a:r>
              <a:rPr lang="en-US" dirty="0" smtClean="0">
                <a:hlinkClick r:id="rId3"/>
              </a:rPr>
              <a:t>http://www.isecom.org/</a:t>
            </a:r>
            <a:r>
              <a:rPr lang="en-US" dirty="0" smtClean="0"/>
              <a:t> </a:t>
            </a:r>
          </a:p>
          <a:p>
            <a:r>
              <a:rPr lang="en-US" dirty="0" smtClean="0"/>
              <a:t>NIST National Institute of Standards and Technology </a:t>
            </a:r>
          </a:p>
          <a:p>
            <a:pPr lvl="1"/>
            <a:r>
              <a:rPr lang="en-US" dirty="0" smtClean="0"/>
              <a:t>(SP 800-42) Guideline on Network Security Testing</a:t>
            </a:r>
            <a:endParaRPr lang="en-US" dirty="0"/>
          </a:p>
          <a:p>
            <a:pPr lvl="1"/>
            <a:r>
              <a:rPr lang="en-US" dirty="0" smtClean="0">
                <a:hlinkClick r:id="rId4"/>
              </a:rPr>
              <a:t>http://csrc.ncsl.nist.gov/publications/nistpubs/index.html</a:t>
            </a:r>
            <a:r>
              <a:rPr lang="en-US" dirty="0" smtClean="0"/>
              <a:t> </a:t>
            </a:r>
          </a:p>
          <a:p>
            <a:r>
              <a:rPr lang="en-US" dirty="0" smtClean="0"/>
              <a:t>Federal Financial Institutions Examination Council (FFIEC)</a:t>
            </a:r>
          </a:p>
          <a:p>
            <a:pPr lvl="1"/>
            <a:r>
              <a:rPr lang="en-US" dirty="0" smtClean="0"/>
              <a:t>Information Technology Examination</a:t>
            </a:r>
            <a:endParaRPr lang="en-US" dirty="0"/>
          </a:p>
          <a:p>
            <a:pPr lvl="1"/>
            <a:r>
              <a:rPr lang="en-US" dirty="0" smtClean="0">
                <a:hlinkClick r:id="rId5"/>
              </a:rPr>
              <a:t>http://www.ffiec.gov/ffiecinfobase/index.html</a:t>
            </a:r>
            <a:r>
              <a:rPr lang="en-US" dirty="0" smtClean="0"/>
              <a:t>  4FFIEC</a:t>
            </a:r>
          </a:p>
          <a:p>
            <a:r>
              <a:rPr lang="en-US" dirty="0" smtClean="0"/>
              <a:t>Information Security Booklet</a:t>
            </a:r>
          </a:p>
          <a:p>
            <a:pPr lvl="1"/>
            <a:r>
              <a:rPr lang="en-US" dirty="0" smtClean="0"/>
              <a:t>Information Systems Security Assessment Framework (ISSAF)</a:t>
            </a:r>
            <a:endParaRPr lang="en-US" dirty="0"/>
          </a:p>
          <a:p>
            <a:pPr lvl="1"/>
            <a:r>
              <a:rPr lang="en-US" dirty="0" smtClean="0">
                <a:hlinkClick r:id="rId6"/>
              </a:rPr>
              <a:t>http://www.oissg.org/</a:t>
            </a:r>
            <a:r>
              <a:rPr lang="en-US" dirty="0" smtClean="0"/>
              <a:t> </a:t>
            </a:r>
            <a:endParaRPr lang="en-US" dirty="0"/>
          </a:p>
        </p:txBody>
      </p:sp>
      <p:sp>
        <p:nvSpPr>
          <p:cNvPr id="3" name="Title 2"/>
          <p:cNvSpPr>
            <a:spLocks noGrp="1"/>
          </p:cNvSpPr>
          <p:nvPr>
            <p:ph type="title"/>
          </p:nvPr>
        </p:nvSpPr>
        <p:spPr/>
        <p:txBody>
          <a:bodyPr/>
          <a:lstStyle/>
          <a:p>
            <a:r>
              <a:rPr lang="en-US" dirty="0" smtClean="0"/>
              <a:t>Penetration Testing Methodologies</a:t>
            </a:r>
            <a:endParaRPr lang="en-US" dirty="0"/>
          </a:p>
        </p:txBody>
      </p:sp>
      <p:sp>
        <p:nvSpPr>
          <p:cNvPr id="4" name="Slide Number Placeholder 3"/>
          <p:cNvSpPr>
            <a:spLocks noGrp="1"/>
          </p:cNvSpPr>
          <p:nvPr>
            <p:ph type="sldNum" sz="quarter" idx="10"/>
          </p:nvPr>
        </p:nvSpPr>
        <p:spPr/>
        <p:txBody>
          <a:bodyPr/>
          <a:lstStyle/>
          <a:p>
            <a:fld id="{AABEECE8-92CF-4770-A0E5-EF923A788CBC}" type="slidenum">
              <a:rPr lang="en-US" smtClean="0"/>
              <a:pPr/>
              <a:t>61</a:t>
            </a:fld>
            <a:endParaRPr lang="en-US"/>
          </a:p>
        </p:txBody>
      </p:sp>
    </p:spTree>
    <p:extLst>
      <p:ext uri="{BB962C8B-B14F-4D97-AF65-F5344CB8AC3E}">
        <p14:creationId xmlns:p14="http://schemas.microsoft.com/office/powerpoint/2010/main" val="18199191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62</a:t>
            </a:fld>
            <a:endParaRPr lang="en-US" dirty="0"/>
          </a:p>
        </p:txBody>
      </p:sp>
      <p:pic>
        <p:nvPicPr>
          <p:cNvPr id="5" name="Picture 4"/>
          <p:cNvPicPr>
            <a:picLocks noChangeAspect="1"/>
          </p:cNvPicPr>
          <p:nvPr/>
        </p:nvPicPr>
        <p:blipFill>
          <a:blip r:embed="rId2"/>
          <a:stretch>
            <a:fillRect/>
          </a:stretch>
        </p:blipFill>
        <p:spPr>
          <a:xfrm>
            <a:off x="131963" y="1219200"/>
            <a:ext cx="8879515" cy="1798383"/>
          </a:xfrm>
          <a:prstGeom prst="rect">
            <a:avLst/>
          </a:prstGeom>
        </p:spPr>
      </p:pic>
      <p:sp>
        <p:nvSpPr>
          <p:cNvPr id="6" name="Oval 5"/>
          <p:cNvSpPr/>
          <p:nvPr/>
        </p:nvSpPr>
        <p:spPr>
          <a:xfrm>
            <a:off x="914400" y="2209800"/>
            <a:ext cx="3886200" cy="1066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601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63</a:t>
            </a:fld>
            <a:endParaRPr lang="en-US" dirty="0"/>
          </a:p>
        </p:txBody>
      </p:sp>
      <p:sp>
        <p:nvSpPr>
          <p:cNvPr id="3" name="Title 2"/>
          <p:cNvSpPr>
            <a:spLocks noGrp="1"/>
          </p:cNvSpPr>
          <p:nvPr>
            <p:ph type="title"/>
          </p:nvPr>
        </p:nvSpPr>
        <p:spPr/>
        <p:txBody>
          <a:bodyPr/>
          <a:lstStyle/>
          <a:p>
            <a:r>
              <a:rPr lang="en-US" dirty="0"/>
              <a:t>Additional Key Terms</a:t>
            </a:r>
          </a:p>
        </p:txBody>
      </p:sp>
      <p:sp>
        <p:nvSpPr>
          <p:cNvPr id="4" name="Content Placeholder 3"/>
          <p:cNvSpPr>
            <a:spLocks noGrp="1"/>
          </p:cNvSpPr>
          <p:nvPr>
            <p:ph idx="1"/>
          </p:nvPr>
        </p:nvSpPr>
        <p:spPr/>
        <p:txBody>
          <a:bodyPr>
            <a:noAutofit/>
          </a:bodyPr>
          <a:lstStyle/>
          <a:p>
            <a:endParaRPr lang="en-US" sz="2000" dirty="0"/>
          </a:p>
          <a:p>
            <a:endParaRPr lang="en-US" sz="2000" dirty="0"/>
          </a:p>
        </p:txBody>
      </p:sp>
    </p:spTree>
    <p:extLst>
      <p:ext uri="{BB962C8B-B14F-4D97-AF65-F5344CB8AC3E}">
        <p14:creationId xmlns:p14="http://schemas.microsoft.com/office/powerpoint/2010/main" val="3557880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64</a:t>
            </a:fld>
            <a:endParaRPr lang="en-US" dirty="0"/>
          </a:p>
        </p:txBody>
      </p:sp>
    </p:spTree>
    <p:extLst>
      <p:ext uri="{BB962C8B-B14F-4D97-AF65-F5344CB8AC3E}">
        <p14:creationId xmlns:p14="http://schemas.microsoft.com/office/powerpoint/2010/main" val="2902750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65</a:t>
            </a:fld>
            <a:endParaRPr lang="en-US" dirty="0"/>
          </a:p>
        </p:txBody>
      </p:sp>
      <p:sp>
        <p:nvSpPr>
          <p:cNvPr id="3" name="Title 2"/>
          <p:cNvSpPr>
            <a:spLocks noGrp="1"/>
          </p:cNvSpPr>
          <p:nvPr>
            <p:ph type="title"/>
          </p:nvPr>
        </p:nvSpPr>
        <p:spPr/>
        <p:txBody>
          <a:bodyPr/>
          <a:lstStyle/>
          <a:p>
            <a:r>
              <a:rPr lang="en-US" dirty="0" smtClean="0"/>
              <a:t>Need Access to Another VM</a:t>
            </a:r>
            <a:endParaRPr lang="en-US" dirty="0"/>
          </a:p>
        </p:txBody>
      </p:sp>
      <p:pic>
        <p:nvPicPr>
          <p:cNvPr id="4" name="Picture 3"/>
          <p:cNvPicPr>
            <a:picLocks noChangeAspect="1"/>
          </p:cNvPicPr>
          <p:nvPr/>
        </p:nvPicPr>
        <p:blipFill>
          <a:blip r:embed="rId2"/>
          <a:stretch>
            <a:fillRect/>
          </a:stretch>
        </p:blipFill>
        <p:spPr>
          <a:xfrm>
            <a:off x="228600" y="1482475"/>
            <a:ext cx="8033334" cy="4451806"/>
          </a:xfrm>
          <a:prstGeom prst="rect">
            <a:avLst/>
          </a:prstGeom>
          <a:ln>
            <a:solidFill>
              <a:schemeClr val="bg1"/>
            </a:solid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533400" y="1735554"/>
            <a:ext cx="8033334" cy="4462963"/>
          </a:xfrm>
          <a:prstGeom prst="rect">
            <a:avLst/>
          </a:prstGeom>
          <a:ln>
            <a:solidFill>
              <a:schemeClr val="bg1"/>
            </a:solid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1105065" y="2447360"/>
            <a:ext cx="5868797" cy="1729397"/>
          </a:xfrm>
          <a:prstGeom prst="rect">
            <a:avLst/>
          </a:prstGeom>
          <a:ln>
            <a:solidFill>
              <a:schemeClr val="bg1"/>
            </a:solidFill>
          </a:ln>
          <a:effectLst>
            <a:outerShdw blurRad="190500" algn="tl" rotWithShape="0">
              <a:srgbClr val="000000">
                <a:alpha val="70000"/>
              </a:srgbClr>
            </a:outerShdw>
          </a:effectLst>
        </p:spPr>
      </p:pic>
      <p:pic>
        <p:nvPicPr>
          <p:cNvPr id="7" name="Picture 6"/>
          <p:cNvPicPr>
            <a:picLocks noChangeAspect="1"/>
          </p:cNvPicPr>
          <p:nvPr/>
        </p:nvPicPr>
        <p:blipFill>
          <a:blip r:embed="rId5"/>
          <a:stretch>
            <a:fillRect/>
          </a:stretch>
        </p:blipFill>
        <p:spPr>
          <a:xfrm>
            <a:off x="1362439" y="2417351"/>
            <a:ext cx="7129584" cy="4440649"/>
          </a:xfrm>
          <a:prstGeom prst="rect">
            <a:avLst/>
          </a:prstGeom>
          <a:ln>
            <a:solidFill>
              <a:schemeClr val="bg1"/>
            </a:solidFill>
          </a:ln>
          <a:effectLst>
            <a:outerShdw blurRad="190500" algn="tl" rotWithShape="0">
              <a:srgbClr val="000000">
                <a:alpha val="70000"/>
              </a:srgbClr>
            </a:outerShdw>
          </a:effectLst>
        </p:spPr>
      </p:pic>
      <p:sp>
        <p:nvSpPr>
          <p:cNvPr id="8" name="Rectangle 7"/>
          <p:cNvSpPr/>
          <p:nvPr/>
        </p:nvSpPr>
        <p:spPr>
          <a:xfrm>
            <a:off x="125866" y="1143000"/>
            <a:ext cx="3812647" cy="369332"/>
          </a:xfrm>
          <a:prstGeom prst="rect">
            <a:avLst/>
          </a:prstGeom>
        </p:spPr>
        <p:txBody>
          <a:bodyPr wrap="none">
            <a:spAutoFit/>
          </a:bodyPr>
          <a:lstStyle/>
          <a:p>
            <a:r>
              <a:rPr lang="en-US" dirty="0"/>
              <a:t>https://pogostick.net/~pnh/ntpasswd/</a:t>
            </a:r>
          </a:p>
        </p:txBody>
      </p:sp>
    </p:spTree>
    <p:extLst>
      <p:ext uri="{BB962C8B-B14F-4D97-AF65-F5344CB8AC3E}">
        <p14:creationId xmlns:p14="http://schemas.microsoft.com/office/powerpoint/2010/main" val="365195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22" presetClass="exit" presetSubtype="4" fill="hold" nodeType="withEffect">
                                  <p:stCondLst>
                                    <p:cond delay="0"/>
                                  </p:stCondLst>
                                  <p:childTnLst>
                                    <p:animEffect transition="out" filter="wipe(down)">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pic>
        <p:nvPicPr>
          <p:cNvPr id="4" name="Picture 3"/>
          <p:cNvPicPr>
            <a:picLocks noChangeAspect="1"/>
          </p:cNvPicPr>
          <p:nvPr/>
        </p:nvPicPr>
        <p:blipFill>
          <a:blip r:embed="rId2"/>
          <a:stretch>
            <a:fillRect/>
          </a:stretch>
        </p:blipFill>
        <p:spPr>
          <a:xfrm>
            <a:off x="76200" y="457200"/>
            <a:ext cx="3703641" cy="2903472"/>
          </a:xfrm>
          <a:prstGeom prst="rect">
            <a:avLst/>
          </a:prstGeom>
        </p:spPr>
      </p:pic>
      <p:pic>
        <p:nvPicPr>
          <p:cNvPr id="6" name="Picture 5"/>
          <p:cNvPicPr>
            <a:picLocks noChangeAspect="1"/>
          </p:cNvPicPr>
          <p:nvPr/>
        </p:nvPicPr>
        <p:blipFill>
          <a:blip r:embed="rId3"/>
          <a:stretch>
            <a:fillRect/>
          </a:stretch>
        </p:blipFill>
        <p:spPr>
          <a:xfrm>
            <a:off x="228600" y="685800"/>
            <a:ext cx="8139627" cy="3403387"/>
          </a:xfrm>
          <a:prstGeom prst="rect">
            <a:avLst/>
          </a:prstGeom>
        </p:spPr>
      </p:pic>
    </p:spTree>
    <p:extLst>
      <p:ext uri="{BB962C8B-B14F-4D97-AF65-F5344CB8AC3E}">
        <p14:creationId xmlns:p14="http://schemas.microsoft.com/office/powerpoint/2010/main" val="40132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67</a:t>
            </a:fld>
            <a:endParaRPr lang="en-US" dirty="0"/>
          </a:p>
        </p:txBody>
      </p:sp>
    </p:spTree>
    <p:extLst>
      <p:ext uri="{BB962C8B-B14F-4D97-AF65-F5344CB8AC3E}">
        <p14:creationId xmlns:p14="http://schemas.microsoft.com/office/powerpoint/2010/main" val="45631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68</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41756033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69</a:t>
            </a:fld>
            <a:endParaRPr lang="en-US"/>
          </a:p>
        </p:txBody>
      </p:sp>
      <p:sp>
        <p:nvSpPr>
          <p:cNvPr id="21" name="Rectangle 20"/>
          <p:cNvSpPr/>
          <p:nvPr/>
        </p:nvSpPr>
        <p:spPr>
          <a:xfrm>
            <a:off x="162592" y="1524000"/>
            <a:ext cx="1941512" cy="1606311"/>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2" name="Rectangle 21"/>
          <p:cNvSpPr/>
          <p:nvPr/>
        </p:nvSpPr>
        <p:spPr>
          <a:xfrm>
            <a:off x="162592" y="2749927"/>
            <a:ext cx="1941512"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Authorities</a:t>
            </a:r>
          </a:p>
        </p:txBody>
      </p:sp>
      <p:sp>
        <p:nvSpPr>
          <p:cNvPr id="23" name="Rectangle 22"/>
          <p:cNvSpPr/>
          <p:nvPr/>
        </p:nvSpPr>
        <p:spPr>
          <a:xfrm>
            <a:off x="5657955" y="1524000"/>
            <a:ext cx="1828801"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24" name="Rectangle 23"/>
          <p:cNvSpPr/>
          <p:nvPr/>
        </p:nvSpPr>
        <p:spPr>
          <a:xfrm>
            <a:off x="5657954" y="2743200"/>
            <a:ext cx="1828801"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Controls</a:t>
            </a:r>
          </a:p>
        </p:txBody>
      </p:sp>
      <p:sp>
        <p:nvSpPr>
          <p:cNvPr id="31" name="Rectangle 30"/>
          <p:cNvSpPr/>
          <p:nvPr/>
        </p:nvSpPr>
        <p:spPr>
          <a:xfrm>
            <a:off x="2259680" y="1524000"/>
            <a:ext cx="1712912" cy="1599893"/>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32" name="Rectangle 31"/>
          <p:cNvSpPr/>
          <p:nvPr/>
        </p:nvSpPr>
        <p:spPr>
          <a:xfrm>
            <a:off x="2259680" y="2749926"/>
            <a:ext cx="1712912"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Requirements</a:t>
            </a:r>
          </a:p>
        </p:txBody>
      </p:sp>
      <p:sp>
        <p:nvSpPr>
          <p:cNvPr id="33" name="Rectangle 32"/>
          <p:cNvSpPr/>
          <p:nvPr/>
        </p:nvSpPr>
        <p:spPr>
          <a:xfrm>
            <a:off x="7639157" y="1530726"/>
            <a:ext cx="1374135"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34" name="Rectangle 33"/>
          <p:cNvSpPr/>
          <p:nvPr/>
        </p:nvSpPr>
        <p:spPr>
          <a:xfrm>
            <a:off x="7639156" y="2749926"/>
            <a:ext cx="1374136"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Audits</a:t>
            </a:r>
          </a:p>
        </p:txBody>
      </p:sp>
      <p:sp>
        <p:nvSpPr>
          <p:cNvPr id="35" name="Rectangle 34"/>
          <p:cNvSpPr/>
          <p:nvPr/>
        </p:nvSpPr>
        <p:spPr>
          <a:xfrm>
            <a:off x="4124992" y="1524000"/>
            <a:ext cx="1371600"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36" name="Rectangle 35"/>
          <p:cNvSpPr/>
          <p:nvPr/>
        </p:nvSpPr>
        <p:spPr>
          <a:xfrm>
            <a:off x="4124992" y="2743200"/>
            <a:ext cx="1371600" cy="374274"/>
          </a:xfrm>
          <a:prstGeom prst="rect">
            <a:avLst/>
          </a:prstGeom>
          <a:solidFill>
            <a:srgbClr val="FDB813"/>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Gold Standard</a:t>
            </a:r>
          </a:p>
        </p:txBody>
      </p:sp>
      <p:pic>
        <p:nvPicPr>
          <p:cNvPr id="37" name="Picture 2" descr="Image result for cobit iso nist pci fedramp hipa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80" y="1752600"/>
            <a:ext cx="470892" cy="238384"/>
          </a:xfrm>
          <a:prstGeom prst="round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cobit iso nist pci fedramp hipa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3880" y="1622201"/>
            <a:ext cx="359143" cy="363623"/>
          </a:xfrm>
          <a:prstGeom prst="roundRect">
            <a:avLst/>
          </a:prstGeom>
          <a:noFill/>
          <a:extLst>
            <a:ext uri="{909E8E84-426E-40DD-AFC4-6F175D3DCCD1}">
              <a14:hiddenFill xmlns:a14="http://schemas.microsoft.com/office/drawing/2010/main">
                <a:solidFill>
                  <a:srgbClr val="FFFFFF"/>
                </a:solidFill>
              </a14:hiddenFill>
            </a:ext>
          </a:extLst>
        </p:spPr>
      </p:pic>
      <p:pic>
        <p:nvPicPr>
          <p:cNvPr id="45" name="Picture 16" descr="http://www.iso.org/iso/2012_iso-logo_pri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340" y="2325328"/>
            <a:ext cx="366444" cy="340831"/>
          </a:xfrm>
          <a:prstGeom prst="roundRect">
            <a:avLst/>
          </a:prstGeom>
          <a:noFill/>
          <a:extLst>
            <a:ext uri="{909E8E84-426E-40DD-AFC4-6F175D3DCCD1}">
              <a14:hiddenFill xmlns:a14="http://schemas.microsoft.com/office/drawing/2010/main">
                <a:solidFill>
                  <a:srgbClr val="FFFFFF"/>
                </a:solidFill>
              </a14:hiddenFill>
            </a:ext>
          </a:extLst>
        </p:spPr>
      </p:pic>
      <p:pic>
        <p:nvPicPr>
          <p:cNvPr id="46" name="Picture 18" descr="https://encrypted-tbn2.gstatic.com/images?q=tbn:ANd9GcTxeFrsz0zacv403-vBhz1wrM2DhPunBnbN9YMqLetFDmBuhdNNqGFRxh8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14" y="1583559"/>
            <a:ext cx="480633" cy="337735"/>
          </a:xfrm>
          <a:prstGeom prst="round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616" y="2438400"/>
            <a:ext cx="518620" cy="221522"/>
          </a:xfrm>
          <a:prstGeom prst="round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223" y="1924664"/>
            <a:ext cx="474415" cy="380709"/>
          </a:xfrm>
          <a:prstGeom prst="roundRect">
            <a:avLst/>
          </a:prstGeom>
        </p:spPr>
      </p:pic>
      <p:pic>
        <p:nvPicPr>
          <p:cNvPr id="51" name="Picture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027" y="1981200"/>
            <a:ext cx="375798" cy="378795"/>
          </a:xfrm>
          <a:prstGeom prst="roundRect">
            <a:avLst/>
          </a:prstGeom>
        </p:spPr>
      </p:pic>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4930" y="2010696"/>
            <a:ext cx="595339" cy="231833"/>
          </a:xfrm>
          <a:prstGeom prst="roundRect">
            <a:avLst/>
          </a:prstGeom>
        </p:spPr>
      </p:pic>
      <p:pic>
        <p:nvPicPr>
          <p:cNvPr id="53" name="Picture 52"/>
          <p:cNvPicPr>
            <a:picLocks noChangeAspect="1"/>
          </p:cNvPicPr>
          <p:nvPr/>
        </p:nvPicPr>
        <p:blipFill>
          <a:blip r:embed="rId11"/>
          <a:stretch>
            <a:fillRect/>
          </a:stretch>
        </p:blipFill>
        <p:spPr>
          <a:xfrm>
            <a:off x="1507404" y="2286000"/>
            <a:ext cx="447476" cy="438626"/>
          </a:xfrm>
          <a:prstGeom prst="rect">
            <a:avLst/>
          </a:prstGeom>
        </p:spPr>
      </p:pic>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Welcome </a:t>
            </a:r>
            <a:r>
              <a:rPr lang="en-US" dirty="0"/>
              <a:t>to breathtaking Tokyo Water Park where you can wash away the pressure and stress of the overcrowded city and relax with your friends in the soothing enjoyment of sun, fun and </a:t>
            </a:r>
            <a:r>
              <a:rPr lang="en-US" dirty="0" smtClean="0"/>
              <a:t>splashing</a:t>
            </a:r>
            <a:endParaRPr lang="en-US" dirty="0"/>
          </a:p>
          <a:p>
            <a:endParaRPr lang="en-US" dirty="0"/>
          </a:p>
          <a:p>
            <a:pPr marL="0" indent="0">
              <a:buNone/>
            </a:pPr>
            <a:r>
              <a:rPr lang="en-US" dirty="0" smtClean="0"/>
              <a:t>					Tokyo </a:t>
            </a:r>
            <a:r>
              <a:rPr lang="en-US" dirty="0"/>
              <a:t>Water Park</a:t>
            </a:r>
          </a:p>
        </p:txBody>
      </p:sp>
    </p:spTree>
    <p:extLst>
      <p:ext uri="{BB962C8B-B14F-4D97-AF65-F5344CB8AC3E}">
        <p14:creationId xmlns:p14="http://schemas.microsoft.com/office/powerpoint/2010/main" val="9518514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70</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71</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73</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0868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Overview</a:t>
            </a:r>
            <a:endParaRPr lang="en-US" dirty="0"/>
          </a:p>
        </p:txBody>
      </p:sp>
      <p:sp>
        <p:nvSpPr>
          <p:cNvPr id="3" name="Text Placeholder 2"/>
          <p:cNvSpPr>
            <a:spLocks noGrp="1"/>
          </p:cNvSpPr>
          <p:nvPr>
            <p:ph type="body" idx="1"/>
          </p:nvPr>
        </p:nvSpPr>
        <p:spPr/>
        <p:txBody>
          <a:bodyPr/>
          <a:lstStyle/>
          <a:p>
            <a:r>
              <a:rPr lang="en-US" dirty="0" smtClean="0"/>
              <a:t>This information is too good to skip over. Let’s spend a few minutes capturing the highlights.</a:t>
            </a:r>
            <a:endParaRPr lang="en-US" dirty="0"/>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74</a:t>
            </a:fld>
            <a:endParaRPr lang="en-US"/>
          </a:p>
        </p:txBody>
      </p:sp>
    </p:spTree>
    <p:extLst>
      <p:ext uri="{BB962C8B-B14F-4D97-AF65-F5344CB8AC3E}">
        <p14:creationId xmlns:p14="http://schemas.microsoft.com/office/powerpoint/2010/main" val="2023197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smtClean="0"/>
              <a:t>Metrics</a:t>
            </a:r>
          </a:p>
        </p:txBody>
      </p:sp>
      <p:sp>
        <p:nvSpPr>
          <p:cNvPr id="70658"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EBD7E23C-B571-4726-852E-B1BDFC10ED4B}" type="slidenum">
              <a:rPr lang="en-US" sz="1200">
                <a:solidFill>
                  <a:srgbClr val="1F497D"/>
                </a:solidFill>
                <a:latin typeface="Arial Black" pitchFamily="34" charset="0"/>
              </a:rPr>
              <a:pPr algn="ctr"/>
              <a:t>75</a:t>
            </a:fld>
            <a:endParaRPr lang="en-US" sz="1200">
              <a:solidFill>
                <a:srgbClr val="1F497D"/>
              </a:solidFill>
              <a:latin typeface="Arial Black" pitchFamily="34" charset="0"/>
            </a:endParaRPr>
          </a:p>
        </p:txBody>
      </p:sp>
      <p:sp>
        <p:nvSpPr>
          <p:cNvPr id="70659" name="Text Box 4"/>
          <p:cNvSpPr txBox="1">
            <a:spLocks noChangeArrowheads="1"/>
          </p:cNvSpPr>
          <p:nvPr/>
        </p:nvSpPr>
        <p:spPr bwMode="auto">
          <a:xfrm>
            <a:off x="533400" y="1600200"/>
            <a:ext cx="8305800" cy="4473575"/>
          </a:xfrm>
          <a:prstGeom prst="rect">
            <a:avLst/>
          </a:prstGeom>
          <a:noFill/>
          <a:ln w="9525">
            <a:noFill/>
            <a:miter lim="800000"/>
            <a:headEnd/>
            <a:tailEnd/>
          </a:ln>
        </p:spPr>
        <p:txBody>
          <a:bodyPr>
            <a:spAutoFit/>
          </a:bodyPr>
          <a:lstStyle/>
          <a:p>
            <a:pPr marL="292100" indent="-292100"/>
            <a:r>
              <a:rPr lang="en-US" sz="2400">
                <a:solidFill>
                  <a:prstClr val="black"/>
                </a:solidFill>
              </a:rPr>
              <a:t>Good security metrics should be:</a:t>
            </a:r>
          </a:p>
          <a:p>
            <a:pPr marL="292100" indent="-292100">
              <a:buFontTx/>
              <a:buChar char="•"/>
            </a:pPr>
            <a:r>
              <a:rPr lang="en-US" sz="2400">
                <a:solidFill>
                  <a:prstClr val="black"/>
                </a:solidFill>
              </a:rPr>
              <a:t>Aligned with business value (demonstrating risks to critical assets and success in mitigating those risks) </a:t>
            </a:r>
          </a:p>
          <a:p>
            <a:pPr marL="292100" indent="-292100">
              <a:buFontTx/>
              <a:buChar char="•"/>
            </a:pPr>
            <a:r>
              <a:rPr lang="en-US" sz="2400">
                <a:solidFill>
                  <a:prstClr val="black"/>
                </a:solidFill>
              </a:rPr>
              <a:t>Controllable (showing results can be improved through effort) </a:t>
            </a:r>
          </a:p>
          <a:p>
            <a:pPr marL="292100" indent="-292100">
              <a:buFontTx/>
              <a:buChar char="•"/>
            </a:pPr>
            <a:r>
              <a:rPr lang="en-US" sz="2400">
                <a:solidFill>
                  <a:prstClr val="black"/>
                </a:solidFill>
              </a:rPr>
              <a:t>Based on quantitative and objective data (using real-world numbers) </a:t>
            </a:r>
          </a:p>
          <a:p>
            <a:pPr marL="292100" indent="-292100">
              <a:buFontTx/>
              <a:buChar char="•"/>
            </a:pPr>
            <a:r>
              <a:rPr lang="en-US" sz="2400">
                <a:solidFill>
                  <a:prstClr val="black"/>
                </a:solidFill>
              </a:rPr>
              <a:t>Low overhead (placing a limited burden on available time and resources) </a:t>
            </a:r>
          </a:p>
          <a:p>
            <a:pPr marL="292100" indent="-292100">
              <a:buFontTx/>
              <a:buChar char="•"/>
            </a:pPr>
            <a:r>
              <a:rPr lang="en-US" sz="2400">
                <a:solidFill>
                  <a:prstClr val="black"/>
                </a:solidFill>
              </a:rPr>
              <a:t>Capable of trending over time (indicating progress or lack of progress)</a:t>
            </a:r>
          </a:p>
          <a:p>
            <a:pPr marL="292100" indent="-292100">
              <a:buFontTx/>
              <a:buChar char="•"/>
            </a:pPr>
            <a:endParaRPr lang="en-US" sz="2400">
              <a:solidFill>
                <a:prstClr val="black"/>
              </a:solidFill>
            </a:endParaRPr>
          </a:p>
        </p:txBody>
      </p:sp>
    </p:spTree>
    <p:extLst>
      <p:ext uri="{BB962C8B-B14F-4D97-AF65-F5344CB8AC3E}">
        <p14:creationId xmlns:p14="http://schemas.microsoft.com/office/powerpoint/2010/main" val="35791996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pPr eaLnBrk="1" hangingPunct="1"/>
            <a:r>
              <a:rPr smtClean="0"/>
              <a:t>Metrics</a:t>
            </a:r>
          </a:p>
        </p:txBody>
      </p:sp>
      <p:sp>
        <p:nvSpPr>
          <p:cNvPr id="72706"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EF545E99-89B2-4CB1-B692-BFBE86520357}" type="slidenum">
              <a:rPr lang="en-US" sz="1200">
                <a:solidFill>
                  <a:srgbClr val="1F497D"/>
                </a:solidFill>
                <a:latin typeface="Arial Black" pitchFamily="34" charset="0"/>
              </a:rPr>
              <a:pPr algn="ctr"/>
              <a:t>76</a:t>
            </a:fld>
            <a:endParaRPr lang="en-US" sz="1200">
              <a:solidFill>
                <a:srgbClr val="1F497D"/>
              </a:solidFill>
              <a:latin typeface="Arial Black" pitchFamily="34" charset="0"/>
            </a:endParaRPr>
          </a:p>
        </p:txBody>
      </p:sp>
      <p:sp>
        <p:nvSpPr>
          <p:cNvPr id="72707" name="Text Box 4"/>
          <p:cNvSpPr txBox="1">
            <a:spLocks noChangeArrowheads="1"/>
          </p:cNvSpPr>
          <p:nvPr/>
        </p:nvSpPr>
        <p:spPr bwMode="auto">
          <a:xfrm>
            <a:off x="533400" y="1524000"/>
            <a:ext cx="8305800" cy="4211638"/>
          </a:xfrm>
          <a:prstGeom prst="rect">
            <a:avLst/>
          </a:prstGeom>
          <a:noFill/>
          <a:ln w="9525">
            <a:noFill/>
            <a:miter lim="800000"/>
            <a:headEnd/>
            <a:tailEnd/>
          </a:ln>
        </p:spPr>
        <p:txBody>
          <a:bodyPr>
            <a:spAutoFit/>
          </a:bodyPr>
          <a:lstStyle/>
          <a:p>
            <a:pPr marL="292100" indent="-292100"/>
            <a:r>
              <a:rPr lang="en-US">
                <a:solidFill>
                  <a:prstClr val="black"/>
                </a:solidFill>
              </a:rPr>
              <a:t>Examples of Metrics That Align With Business Goals </a:t>
            </a:r>
          </a:p>
          <a:p>
            <a:pPr marL="292100" indent="-292100">
              <a:buFontTx/>
              <a:buChar char="•"/>
            </a:pPr>
            <a:r>
              <a:rPr lang="en-US">
                <a:solidFill>
                  <a:prstClr val="black"/>
                </a:solidFill>
              </a:rPr>
              <a:t>Disruptions to shipping/sales/manufacturing/etc due to security incidents</a:t>
            </a:r>
          </a:p>
          <a:p>
            <a:pPr marL="292100" indent="-292100">
              <a:buFontTx/>
              <a:buChar char="•"/>
            </a:pPr>
            <a:r>
              <a:rPr lang="en-US">
                <a:solidFill>
                  <a:prstClr val="black"/>
                </a:solidFill>
              </a:rPr>
              <a:t>Lost productivity due to security incidents </a:t>
            </a:r>
          </a:p>
          <a:p>
            <a:pPr marL="292100" indent="-292100">
              <a:buFontTx/>
              <a:buChar char="•"/>
            </a:pPr>
            <a:r>
              <a:rPr lang="en-US">
                <a:solidFill>
                  <a:prstClr val="black"/>
                </a:solidFill>
              </a:rPr>
              <a:t>Percentage of spam messages reported by users (relates to the business goal of productivity) </a:t>
            </a:r>
          </a:p>
          <a:p>
            <a:pPr marL="292100" indent="-292100">
              <a:buFontTx/>
              <a:buChar char="•"/>
            </a:pPr>
            <a:r>
              <a:rPr lang="en-US">
                <a:solidFill>
                  <a:prstClr val="black"/>
                </a:solidFill>
              </a:rPr>
              <a:t>Number of security-related help desk calls (relates to usability) </a:t>
            </a:r>
          </a:p>
          <a:p>
            <a:pPr marL="292100" indent="-292100">
              <a:buFontTx/>
              <a:buChar char="•"/>
            </a:pPr>
            <a:r>
              <a:rPr lang="en-US">
                <a:solidFill>
                  <a:prstClr val="black"/>
                </a:solidFill>
              </a:rPr>
              <a:t>Percentage of audit findings addressed within some predefined time period (relates to compliance) </a:t>
            </a:r>
          </a:p>
          <a:p>
            <a:pPr marL="292100" indent="-292100">
              <a:buFontTx/>
              <a:buChar char="•"/>
            </a:pPr>
            <a:endParaRPr lang="en-US">
              <a:solidFill>
                <a:prstClr val="black"/>
              </a:solidFill>
            </a:endParaRPr>
          </a:p>
          <a:p>
            <a:pPr marL="292100" indent="-292100"/>
            <a:r>
              <a:rPr lang="en-US">
                <a:solidFill>
                  <a:prstClr val="black"/>
                </a:solidFill>
              </a:rPr>
              <a:t>Examples of Metrics That Do Not Align With Business Goals </a:t>
            </a:r>
          </a:p>
          <a:p>
            <a:pPr marL="292100" indent="-292100">
              <a:buFontTx/>
              <a:buChar char="•"/>
            </a:pPr>
            <a:r>
              <a:rPr lang="en-US">
                <a:solidFill>
                  <a:prstClr val="black"/>
                </a:solidFill>
              </a:rPr>
              <a:t>Number of critical vulnerabilities identified (no mapping to business assets) </a:t>
            </a:r>
          </a:p>
          <a:p>
            <a:pPr marL="292100" indent="-292100">
              <a:buFontTx/>
              <a:buChar char="•"/>
            </a:pPr>
            <a:r>
              <a:rPr lang="en-US">
                <a:solidFill>
                  <a:prstClr val="black"/>
                </a:solidFill>
              </a:rPr>
              <a:t>Number of viruses or instances of spyware, adware or spam caught (no indication of whether the number represents a high or low percentage or resulting business disruption) </a:t>
            </a:r>
          </a:p>
          <a:p>
            <a:pPr marL="292100" indent="-292100">
              <a:buFontTx/>
              <a:buChar char="•"/>
            </a:pPr>
            <a:r>
              <a:rPr lang="en-US">
                <a:solidFill>
                  <a:prstClr val="black"/>
                </a:solidFill>
              </a:rPr>
              <a:t>Number of packets dropped at the firewall (no meaningful comparisons) </a:t>
            </a:r>
          </a:p>
        </p:txBody>
      </p:sp>
    </p:spTree>
    <p:extLst>
      <p:ext uri="{BB962C8B-B14F-4D97-AF65-F5344CB8AC3E}">
        <p14:creationId xmlns:p14="http://schemas.microsoft.com/office/powerpoint/2010/main" val="8660467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pPr eaLnBrk="1" hangingPunct="1"/>
            <a:r>
              <a:rPr smtClean="0"/>
              <a:t>Metrics</a:t>
            </a:r>
          </a:p>
        </p:txBody>
      </p:sp>
      <p:sp>
        <p:nvSpPr>
          <p:cNvPr id="74754"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00677845-15AB-496C-A169-3B5746250667}" type="slidenum">
              <a:rPr lang="en-US" sz="1200">
                <a:solidFill>
                  <a:srgbClr val="1F497D"/>
                </a:solidFill>
                <a:latin typeface="Arial Black" pitchFamily="34" charset="0"/>
              </a:rPr>
              <a:pPr algn="ctr"/>
              <a:t>77</a:t>
            </a:fld>
            <a:endParaRPr lang="en-US" sz="1200">
              <a:solidFill>
                <a:srgbClr val="1F497D"/>
              </a:solidFill>
              <a:latin typeface="Arial Black" pitchFamily="34" charset="0"/>
            </a:endParaRPr>
          </a:p>
        </p:txBody>
      </p:sp>
      <p:sp>
        <p:nvSpPr>
          <p:cNvPr id="74755" name="Text Box 4"/>
          <p:cNvSpPr txBox="1">
            <a:spLocks noChangeArrowheads="1"/>
          </p:cNvSpPr>
          <p:nvPr/>
        </p:nvSpPr>
        <p:spPr bwMode="auto">
          <a:xfrm>
            <a:off x="533400" y="1752600"/>
            <a:ext cx="8305800" cy="3785652"/>
          </a:xfrm>
          <a:prstGeom prst="rect">
            <a:avLst/>
          </a:prstGeom>
          <a:noFill/>
          <a:ln w="9525">
            <a:noFill/>
            <a:miter lim="800000"/>
            <a:headEnd/>
            <a:tailEnd/>
          </a:ln>
        </p:spPr>
        <p:txBody>
          <a:bodyPr>
            <a:spAutoFit/>
          </a:bodyPr>
          <a:lstStyle/>
          <a:p>
            <a:pPr marL="292100" indent="-292100"/>
            <a:r>
              <a:rPr lang="en-US" sz="2000">
                <a:solidFill>
                  <a:prstClr val="black"/>
                </a:solidFill>
              </a:rPr>
              <a:t>Examples of Metrics That Indicate Controllability </a:t>
            </a:r>
          </a:p>
          <a:p>
            <a:pPr marL="292100" indent="-292100">
              <a:buFontTx/>
              <a:buChar char="•"/>
            </a:pPr>
            <a:r>
              <a:rPr lang="en-US" sz="2000">
                <a:solidFill>
                  <a:prstClr val="black"/>
                </a:solidFill>
              </a:rPr>
              <a:t>Percentage of servers that meet minimum security baselines </a:t>
            </a:r>
          </a:p>
          <a:p>
            <a:pPr marL="292100" indent="-292100">
              <a:buFontTx/>
              <a:buChar char="•"/>
            </a:pPr>
            <a:r>
              <a:rPr lang="en-US" sz="2000">
                <a:solidFill>
                  <a:prstClr val="black"/>
                </a:solidFill>
              </a:rPr>
              <a:t>Changes in the number of workstations vulnerable to a given exploit (month-over-month)</a:t>
            </a:r>
          </a:p>
          <a:p>
            <a:pPr marL="292100" indent="-292100">
              <a:buFontTx/>
              <a:buChar char="•"/>
            </a:pPr>
            <a:r>
              <a:rPr lang="en-US" sz="2000">
                <a:solidFill>
                  <a:prstClr val="black"/>
                </a:solidFill>
              </a:rPr>
              <a:t>Percentage of workstations protected with mandatory security tools (e.g. Antivirus, Antispyware, Personal Firewall, Patching)</a:t>
            </a:r>
          </a:p>
          <a:p>
            <a:pPr marL="292100" indent="-292100">
              <a:buFontTx/>
              <a:buChar char="•"/>
            </a:pPr>
            <a:r>
              <a:rPr lang="en-US" sz="2000">
                <a:solidFill>
                  <a:prstClr val="black"/>
                </a:solidFill>
              </a:rPr>
              <a:t>Percentage of audit findings addressed </a:t>
            </a:r>
          </a:p>
          <a:p>
            <a:pPr marL="292100" indent="-292100">
              <a:buFontTx/>
              <a:buChar char="•"/>
            </a:pPr>
            <a:endParaRPr lang="en-US" sz="2000">
              <a:solidFill>
                <a:prstClr val="black"/>
              </a:solidFill>
            </a:endParaRPr>
          </a:p>
          <a:p>
            <a:pPr marL="292100" indent="-292100"/>
            <a:r>
              <a:rPr lang="en-US" sz="2000">
                <a:solidFill>
                  <a:prstClr val="black"/>
                </a:solidFill>
              </a:rPr>
              <a:t>Examples of Metrics That Do Not Indicate Controllability </a:t>
            </a:r>
          </a:p>
          <a:p>
            <a:pPr marL="292100" indent="-292100">
              <a:buFontTx/>
              <a:buChar char="•"/>
            </a:pPr>
            <a:r>
              <a:rPr lang="en-US" sz="2000">
                <a:solidFill>
                  <a:prstClr val="black"/>
                </a:solidFill>
              </a:rPr>
              <a:t>Number of viruses caught </a:t>
            </a:r>
          </a:p>
          <a:p>
            <a:pPr marL="292100" indent="-292100">
              <a:buFontTx/>
              <a:buChar char="•"/>
            </a:pPr>
            <a:r>
              <a:rPr lang="en-US" sz="2000">
                <a:solidFill>
                  <a:prstClr val="black"/>
                </a:solidFill>
              </a:rPr>
              <a:t>Number of packets dropped at the firewall </a:t>
            </a:r>
          </a:p>
          <a:p>
            <a:pPr marL="292100" indent="-292100">
              <a:buFontTx/>
              <a:buChar char="•"/>
            </a:pPr>
            <a:r>
              <a:rPr lang="en-US" sz="2000">
                <a:solidFill>
                  <a:prstClr val="black"/>
                </a:solidFill>
              </a:rPr>
              <a:t>Number of e-mail messages tagged as spam</a:t>
            </a:r>
          </a:p>
        </p:txBody>
      </p:sp>
    </p:spTree>
    <p:extLst>
      <p:ext uri="{BB962C8B-B14F-4D97-AF65-F5344CB8AC3E}">
        <p14:creationId xmlns:p14="http://schemas.microsoft.com/office/powerpoint/2010/main" val="28740090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pPr eaLnBrk="1" hangingPunct="1"/>
            <a:r>
              <a:rPr smtClean="0"/>
              <a:t>Metrics</a:t>
            </a:r>
          </a:p>
        </p:txBody>
      </p:sp>
      <p:sp>
        <p:nvSpPr>
          <p:cNvPr id="76802"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4A04E4EC-6FB8-48F6-98C5-C989A414DFAF}" type="slidenum">
              <a:rPr lang="en-US" sz="1200">
                <a:solidFill>
                  <a:srgbClr val="1F497D"/>
                </a:solidFill>
                <a:latin typeface="Arial Black" pitchFamily="34" charset="0"/>
              </a:rPr>
              <a:pPr algn="ctr"/>
              <a:t>78</a:t>
            </a:fld>
            <a:endParaRPr lang="en-US" sz="1200">
              <a:solidFill>
                <a:srgbClr val="1F497D"/>
              </a:solidFill>
              <a:latin typeface="Arial Black" pitchFamily="34" charset="0"/>
            </a:endParaRPr>
          </a:p>
        </p:txBody>
      </p:sp>
      <p:sp>
        <p:nvSpPr>
          <p:cNvPr id="76803" name="Text Box 4"/>
          <p:cNvSpPr txBox="1">
            <a:spLocks noChangeArrowheads="1"/>
          </p:cNvSpPr>
          <p:nvPr/>
        </p:nvSpPr>
        <p:spPr bwMode="auto">
          <a:xfrm>
            <a:off x="533400" y="1447800"/>
            <a:ext cx="8305800" cy="4479925"/>
          </a:xfrm>
          <a:prstGeom prst="rect">
            <a:avLst/>
          </a:prstGeom>
          <a:noFill/>
          <a:ln w="9525">
            <a:noFill/>
            <a:miter lim="800000"/>
            <a:headEnd/>
            <a:tailEnd/>
          </a:ln>
        </p:spPr>
        <p:txBody>
          <a:bodyPr>
            <a:spAutoFit/>
          </a:bodyPr>
          <a:lstStyle/>
          <a:p>
            <a:pPr marL="292100" indent="-292100"/>
            <a:r>
              <a:rPr lang="en-US" sz="2000">
                <a:solidFill>
                  <a:prstClr val="black"/>
                </a:solidFill>
              </a:rPr>
              <a:t>Examples of High-Quality (Objective and Quantitative) Data </a:t>
            </a:r>
          </a:p>
          <a:p>
            <a:pPr marL="292100" indent="-292100">
              <a:buFontTx/>
              <a:buChar char="•"/>
            </a:pPr>
            <a:r>
              <a:rPr lang="en-US" sz="2000">
                <a:solidFill>
                  <a:prstClr val="black"/>
                </a:solidFill>
              </a:rPr>
              <a:t>Twenty percent of user accounts have not logged on in 90 days. </a:t>
            </a:r>
          </a:p>
          <a:p>
            <a:pPr marL="292100" indent="-292100">
              <a:buFontTx/>
              <a:buChar char="•"/>
            </a:pPr>
            <a:r>
              <a:rPr lang="en-US" sz="2000">
                <a:solidFill>
                  <a:prstClr val="black"/>
                </a:solidFill>
              </a:rPr>
              <a:t>The security organization completed 75% of assigned projects on time and within budget during the first half of the fiscal year. </a:t>
            </a:r>
          </a:p>
          <a:p>
            <a:pPr marL="292100" indent="-292100">
              <a:buFontTx/>
              <a:buChar char="•"/>
            </a:pPr>
            <a:r>
              <a:rPr lang="en-US" sz="2000">
                <a:solidFill>
                  <a:prstClr val="black"/>
                </a:solidFill>
              </a:rPr>
              <a:t>Thirty-three percent of critical risks were remediated within seven days. </a:t>
            </a:r>
          </a:p>
          <a:p>
            <a:pPr marL="292100" indent="-292100">
              <a:buFontTx/>
              <a:buChar char="•"/>
            </a:pPr>
            <a:endParaRPr lang="en-US" sz="2000">
              <a:solidFill>
                <a:prstClr val="black"/>
              </a:solidFill>
            </a:endParaRPr>
          </a:p>
          <a:p>
            <a:pPr marL="292100" indent="-292100"/>
            <a:r>
              <a:rPr lang="en-US" sz="2000">
                <a:solidFill>
                  <a:prstClr val="black"/>
                </a:solidFill>
              </a:rPr>
              <a:t>Examples of Poor-Quality (Subjective and Qualitative) Data </a:t>
            </a:r>
          </a:p>
          <a:p>
            <a:pPr marL="292100" indent="-292100">
              <a:buFontTx/>
              <a:buChar char="•"/>
            </a:pPr>
            <a:r>
              <a:rPr lang="en-US" sz="2000">
                <a:solidFill>
                  <a:prstClr val="black"/>
                </a:solidFill>
              </a:rPr>
              <a:t>The IDS identifies a lot of attempted attacks. </a:t>
            </a:r>
          </a:p>
          <a:p>
            <a:pPr marL="292100" indent="-292100">
              <a:buFontTx/>
              <a:buChar char="•"/>
            </a:pPr>
            <a:r>
              <a:rPr lang="en-US" sz="2000">
                <a:solidFill>
                  <a:prstClr val="black"/>
                </a:solidFill>
              </a:rPr>
              <a:t>Most of the security organization's projects have been completed on time in the past year. </a:t>
            </a:r>
          </a:p>
          <a:p>
            <a:pPr marL="292100" indent="-292100">
              <a:buFontTx/>
              <a:buChar char="•"/>
            </a:pPr>
            <a:r>
              <a:rPr lang="en-US" sz="2000">
                <a:solidFill>
                  <a:prstClr val="black"/>
                </a:solidFill>
              </a:rPr>
              <a:t>Most audit findings have been addressed. </a:t>
            </a:r>
          </a:p>
          <a:p>
            <a:pPr marL="292100" indent="-292100">
              <a:buFontTx/>
              <a:buChar char="•"/>
            </a:pPr>
            <a:r>
              <a:rPr lang="en-US" sz="2000">
                <a:solidFill>
                  <a:prstClr val="black"/>
                </a:solidFill>
              </a:rPr>
              <a:t>We patch all of our servers on "Patch Tuesday</a:t>
            </a:r>
            <a:r>
              <a:rPr lang="en-US" sz="2400">
                <a:solidFill>
                  <a:prstClr val="black"/>
                </a:solidFill>
              </a:rPr>
              <a:t>".</a:t>
            </a:r>
          </a:p>
          <a:p>
            <a:pPr marL="292100" indent="-292100">
              <a:buFontTx/>
              <a:buChar char="•"/>
            </a:pPr>
            <a:endParaRPr lang="en-US" sz="2400">
              <a:solidFill>
                <a:prstClr val="black"/>
              </a:solidFill>
            </a:endParaRPr>
          </a:p>
        </p:txBody>
      </p:sp>
    </p:spTree>
    <p:extLst>
      <p:ext uri="{BB962C8B-B14F-4D97-AF65-F5344CB8AC3E}">
        <p14:creationId xmlns:p14="http://schemas.microsoft.com/office/powerpoint/2010/main" val="33012991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pPr eaLnBrk="1" hangingPunct="1"/>
            <a:r>
              <a:rPr smtClean="0"/>
              <a:t>Metrics</a:t>
            </a:r>
          </a:p>
        </p:txBody>
      </p:sp>
      <p:sp>
        <p:nvSpPr>
          <p:cNvPr id="78850"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F300ADDB-3424-4934-A85E-7D13DD5DB2A2}" type="slidenum">
              <a:rPr lang="en-US" sz="1200">
                <a:solidFill>
                  <a:srgbClr val="1F497D"/>
                </a:solidFill>
                <a:latin typeface="Arial Black" pitchFamily="34" charset="0"/>
              </a:rPr>
              <a:pPr algn="ctr"/>
              <a:t>79</a:t>
            </a:fld>
            <a:endParaRPr lang="en-US" sz="1200">
              <a:solidFill>
                <a:srgbClr val="1F497D"/>
              </a:solidFill>
              <a:latin typeface="Arial Black" pitchFamily="34" charset="0"/>
            </a:endParaRPr>
          </a:p>
        </p:txBody>
      </p:sp>
      <p:sp>
        <p:nvSpPr>
          <p:cNvPr id="78851" name="Text Box 4"/>
          <p:cNvSpPr txBox="1">
            <a:spLocks noChangeArrowheads="1"/>
          </p:cNvSpPr>
          <p:nvPr/>
        </p:nvSpPr>
        <p:spPr bwMode="auto">
          <a:xfrm>
            <a:off x="533400" y="1600200"/>
            <a:ext cx="8305800" cy="3749675"/>
          </a:xfrm>
          <a:prstGeom prst="rect">
            <a:avLst/>
          </a:prstGeom>
          <a:noFill/>
          <a:ln w="9525">
            <a:noFill/>
            <a:miter lim="800000"/>
            <a:headEnd/>
            <a:tailEnd/>
          </a:ln>
        </p:spPr>
        <p:txBody>
          <a:bodyPr>
            <a:spAutoFit/>
          </a:bodyPr>
          <a:lstStyle/>
          <a:p>
            <a:pPr marL="292100" indent="-292100"/>
            <a:r>
              <a:rPr lang="en-US" sz="2000">
                <a:solidFill>
                  <a:prstClr val="black"/>
                </a:solidFill>
              </a:rPr>
              <a:t>Examples of Reasonable Effort </a:t>
            </a:r>
          </a:p>
          <a:p>
            <a:pPr marL="292100" indent="-292100">
              <a:buFontTx/>
              <a:buChar char="•"/>
            </a:pPr>
            <a:r>
              <a:rPr lang="en-US" sz="2000">
                <a:solidFill>
                  <a:prstClr val="black"/>
                </a:solidFill>
              </a:rPr>
              <a:t>Extracting tool output and aggregating that input to a centralized printed report or Web portal.</a:t>
            </a:r>
          </a:p>
          <a:p>
            <a:pPr marL="292100" indent="-292100">
              <a:buFontTx/>
              <a:buChar char="•"/>
            </a:pPr>
            <a:r>
              <a:rPr lang="en-US" sz="2000">
                <a:solidFill>
                  <a:prstClr val="black"/>
                </a:solidFill>
              </a:rPr>
              <a:t>Collecting and correlating data from pre-existing survey information. </a:t>
            </a:r>
          </a:p>
          <a:p>
            <a:pPr marL="292100" indent="-292100">
              <a:buFontTx/>
              <a:buChar char="•"/>
            </a:pPr>
            <a:r>
              <a:rPr lang="en-US" sz="2000">
                <a:solidFill>
                  <a:prstClr val="black"/>
                </a:solidFill>
              </a:rPr>
              <a:t>Collection and analysis that takes less than one week.</a:t>
            </a:r>
          </a:p>
          <a:p>
            <a:pPr marL="292100" indent="-292100">
              <a:buFontTx/>
              <a:buChar char="•"/>
            </a:pPr>
            <a:endParaRPr lang="en-US" sz="2000">
              <a:solidFill>
                <a:prstClr val="black"/>
              </a:solidFill>
            </a:endParaRPr>
          </a:p>
          <a:p>
            <a:pPr marL="292100" indent="-292100"/>
            <a:r>
              <a:rPr lang="en-US" sz="2000">
                <a:solidFill>
                  <a:prstClr val="black"/>
                </a:solidFill>
              </a:rPr>
              <a:t>Examples of Excessive or Unreasonable Effort </a:t>
            </a:r>
          </a:p>
          <a:p>
            <a:pPr marL="292100" indent="-292100">
              <a:buFontTx/>
              <a:buChar char="•"/>
            </a:pPr>
            <a:r>
              <a:rPr lang="en-US" sz="2000">
                <a:solidFill>
                  <a:prstClr val="black"/>
                </a:solidFill>
              </a:rPr>
              <a:t>Reporting requires printing and analyzing large numbers of different reports. </a:t>
            </a:r>
          </a:p>
          <a:p>
            <a:pPr marL="292100" indent="-292100">
              <a:buFontTx/>
              <a:buChar char="•"/>
            </a:pPr>
            <a:r>
              <a:rPr lang="en-US" sz="2000">
                <a:solidFill>
                  <a:prstClr val="black"/>
                </a:solidFill>
              </a:rPr>
              <a:t>New surveys are conducted monthly with multiple business units. </a:t>
            </a:r>
          </a:p>
          <a:p>
            <a:pPr marL="292100" indent="-292100">
              <a:buFontTx/>
              <a:buChar char="•"/>
            </a:pPr>
            <a:r>
              <a:rPr lang="en-US" sz="2000">
                <a:solidFill>
                  <a:prstClr val="black"/>
                </a:solidFill>
              </a:rPr>
              <a:t>Monthly collection and analysis takes as much as three weeks and is barely finished before the next reporting cycle begins.</a:t>
            </a:r>
          </a:p>
        </p:txBody>
      </p:sp>
    </p:spTree>
    <p:extLst>
      <p:ext uri="{BB962C8B-B14F-4D97-AF65-F5344CB8AC3E}">
        <p14:creationId xmlns:p14="http://schemas.microsoft.com/office/powerpoint/2010/main" val="738353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608" r="3233"/>
          <a:stretch/>
        </p:blipFill>
        <p:spPr>
          <a:xfrm>
            <a:off x="-1" y="3810000"/>
            <a:ext cx="9144001" cy="2701752"/>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9376" r="3031"/>
          <a:stretch/>
        </p:blipFill>
        <p:spPr>
          <a:xfrm>
            <a:off x="0" y="431041"/>
            <a:ext cx="9144000" cy="33789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01822"/>
            <a:ext cx="9144000" cy="471849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206" t="4488" r="2206"/>
          <a:stretch/>
        </p:blipFill>
        <p:spPr>
          <a:xfrm>
            <a:off x="-2" y="0"/>
            <a:ext cx="9144000" cy="6858000"/>
          </a:xfrm>
          <a:prstGeom prst="rect">
            <a:avLst/>
          </a:prstGeom>
        </p:spPr>
      </p:pic>
    </p:spTree>
    <p:extLst>
      <p:ext uri="{BB962C8B-B14F-4D97-AF65-F5344CB8AC3E}">
        <p14:creationId xmlns:p14="http://schemas.microsoft.com/office/powerpoint/2010/main" val="343275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smtClean="0"/>
              <a:t>Metrics</a:t>
            </a:r>
          </a:p>
        </p:txBody>
      </p:sp>
      <p:sp>
        <p:nvSpPr>
          <p:cNvPr id="80898"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CB490EE4-C40B-4145-BDCA-9E54E1A82D92}" type="slidenum">
              <a:rPr lang="en-US" sz="1200">
                <a:solidFill>
                  <a:srgbClr val="1F497D"/>
                </a:solidFill>
                <a:latin typeface="Arial Black" pitchFamily="34" charset="0"/>
              </a:rPr>
              <a:pPr algn="ctr"/>
              <a:t>80</a:t>
            </a:fld>
            <a:endParaRPr lang="en-US" sz="1200">
              <a:solidFill>
                <a:srgbClr val="1F497D"/>
              </a:solidFill>
              <a:latin typeface="Arial Black" pitchFamily="34" charset="0"/>
            </a:endParaRPr>
          </a:p>
        </p:txBody>
      </p:sp>
      <p:sp>
        <p:nvSpPr>
          <p:cNvPr id="80899" name="Text Box 4"/>
          <p:cNvSpPr txBox="1">
            <a:spLocks noChangeArrowheads="1"/>
          </p:cNvSpPr>
          <p:nvPr/>
        </p:nvSpPr>
        <p:spPr bwMode="auto">
          <a:xfrm>
            <a:off x="533400" y="1524000"/>
            <a:ext cx="8305800" cy="1917700"/>
          </a:xfrm>
          <a:prstGeom prst="rect">
            <a:avLst/>
          </a:prstGeom>
          <a:noFill/>
          <a:ln w="9525">
            <a:noFill/>
            <a:miter lim="800000"/>
            <a:headEnd/>
            <a:tailEnd/>
          </a:ln>
        </p:spPr>
        <p:txBody>
          <a:bodyPr>
            <a:spAutoFit/>
          </a:bodyPr>
          <a:lstStyle/>
          <a:p>
            <a:pPr marL="292100" indent="-292100"/>
            <a:r>
              <a:rPr lang="en-US" sz="2400">
                <a:solidFill>
                  <a:prstClr val="black"/>
                </a:solidFill>
              </a:rPr>
              <a:t>Examples of Metrics That Show Trending </a:t>
            </a:r>
          </a:p>
          <a:p>
            <a:pPr marL="292100" indent="-292100">
              <a:buFontTx/>
              <a:buChar char="•"/>
            </a:pPr>
            <a:r>
              <a:rPr lang="en-US" sz="2400">
                <a:solidFill>
                  <a:prstClr val="black"/>
                </a:solidFill>
              </a:rPr>
              <a:t>Sarbanes-Oxley Act audit findings (year-over-year) </a:t>
            </a:r>
          </a:p>
          <a:p>
            <a:pPr marL="292100" indent="-292100">
              <a:buFontTx/>
              <a:buChar char="•"/>
            </a:pPr>
            <a:r>
              <a:rPr lang="en-US" sz="2400">
                <a:solidFill>
                  <a:prstClr val="black"/>
                </a:solidFill>
              </a:rPr>
              <a:t>Percentage of servers that are noncompliant with the standard build (on a monthly basis) </a:t>
            </a:r>
          </a:p>
          <a:p>
            <a:pPr marL="292100" indent="-292100">
              <a:buFontTx/>
              <a:buChar char="•"/>
            </a:pPr>
            <a:endParaRPr lang="en-US" sz="2400">
              <a:solidFill>
                <a:prstClr val="black"/>
              </a:solidFill>
            </a:endParaRPr>
          </a:p>
        </p:txBody>
      </p:sp>
      <p:sp>
        <p:nvSpPr>
          <p:cNvPr id="80900" name="Text Box 5"/>
          <p:cNvSpPr txBox="1">
            <a:spLocks noChangeArrowheads="1"/>
          </p:cNvSpPr>
          <p:nvPr/>
        </p:nvSpPr>
        <p:spPr bwMode="auto">
          <a:xfrm>
            <a:off x="609600" y="6096000"/>
            <a:ext cx="6934200" cy="244475"/>
          </a:xfrm>
          <a:prstGeom prst="rect">
            <a:avLst/>
          </a:prstGeom>
          <a:noFill/>
          <a:ln w="9525">
            <a:noFill/>
            <a:miter lim="800000"/>
            <a:headEnd/>
            <a:tailEnd/>
          </a:ln>
        </p:spPr>
        <p:txBody>
          <a:bodyPr>
            <a:spAutoFit/>
          </a:bodyPr>
          <a:lstStyle/>
          <a:p>
            <a:pPr>
              <a:spcBef>
                <a:spcPct val="50000"/>
              </a:spcBef>
            </a:pPr>
            <a:r>
              <a:rPr lang="en-US" sz="1000">
                <a:solidFill>
                  <a:prstClr val="black"/>
                </a:solidFill>
              </a:rPr>
              <a:t>Source of Metric information: ‘The Do’s and Don’ts of Information Security Metrics’ by Jeffrey Wheatman, Gartner</a:t>
            </a:r>
          </a:p>
        </p:txBody>
      </p:sp>
    </p:spTree>
    <p:extLst>
      <p:ext uri="{BB962C8B-B14F-4D97-AF65-F5344CB8AC3E}">
        <p14:creationId xmlns:p14="http://schemas.microsoft.com/office/powerpoint/2010/main" val="8117042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MODELS</a:t>
            </a:r>
            <a:endParaRPr lang="en-US" dirty="0"/>
          </a:p>
        </p:txBody>
      </p:sp>
    </p:spTree>
    <p:extLst>
      <p:ext uri="{BB962C8B-B14F-4D97-AF65-F5344CB8AC3E}">
        <p14:creationId xmlns:p14="http://schemas.microsoft.com/office/powerpoint/2010/main" val="605765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82</a:t>
            </a:fld>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00200" y="990600"/>
            <a:ext cx="5193244" cy="4267200"/>
          </a:xfrm>
          <a:prstGeom prst="rect">
            <a:avLst/>
          </a:prstGeom>
        </p:spPr>
      </p:pic>
      <p:pic>
        <p:nvPicPr>
          <p:cNvPr id="6" name="Picture 5"/>
          <p:cNvPicPr>
            <a:picLocks noChangeAspect="1"/>
          </p:cNvPicPr>
          <p:nvPr/>
        </p:nvPicPr>
        <p:blipFill>
          <a:blip r:embed="rId3">
            <a:duotone>
              <a:schemeClr val="bg2">
                <a:shade val="45000"/>
                <a:satMod val="135000"/>
              </a:schemeClr>
              <a:prstClr val="white"/>
            </a:duotone>
          </a:blip>
          <a:stretch>
            <a:fillRect/>
          </a:stretch>
        </p:blipFill>
        <p:spPr>
          <a:xfrm>
            <a:off x="1676400" y="4648200"/>
            <a:ext cx="1356750" cy="762263"/>
          </a:xfrm>
          <a:prstGeom prst="rect">
            <a:avLst/>
          </a:prstGeom>
        </p:spPr>
      </p:pic>
      <p:sp>
        <p:nvSpPr>
          <p:cNvPr id="7" name="Rectangle 6"/>
          <p:cNvSpPr/>
          <p:nvPr/>
        </p:nvSpPr>
        <p:spPr>
          <a:xfrm>
            <a:off x="2438400" y="5380056"/>
            <a:ext cx="5943600" cy="800219"/>
          </a:xfrm>
          <a:prstGeom prst="rect">
            <a:avLst/>
          </a:prstGeom>
          <a:solidFill>
            <a:schemeClr val="bg1"/>
          </a:solidFill>
        </p:spPr>
        <p:txBody>
          <a:bodyPr wrap="square">
            <a:spAutoFit/>
          </a:bodyPr>
          <a:lstStyle/>
          <a:p>
            <a:r>
              <a:rPr lang="en-US" sz="1200" b="1" dirty="0">
                <a:solidFill>
                  <a:schemeClr val="bg2">
                    <a:lumMod val="75000"/>
                  </a:schemeClr>
                </a:solidFill>
                <a:latin typeface="Arial" panose="020B0604020202020204" pitchFamily="34" charset="0"/>
              </a:rPr>
              <a:t>FIGURE 2-2: RISK MANAGEMENT FRAMEWORK </a:t>
            </a:r>
            <a:endParaRPr lang="en-US" sz="1200" dirty="0">
              <a:solidFill>
                <a:schemeClr val="bg2">
                  <a:lumMod val="75000"/>
                </a:schemeClr>
              </a:solidFill>
            </a:endParaRPr>
          </a:p>
          <a:p>
            <a:r>
              <a:rPr lang="en-US" sz="1200" dirty="0" smtClean="0">
                <a:solidFill>
                  <a:schemeClr val="bg2">
                    <a:lumMod val="75000"/>
                  </a:schemeClr>
                </a:solidFill>
                <a:latin typeface="Arial" panose="020B0604020202020204" pitchFamily="34" charset="0"/>
              </a:rPr>
              <a:t>NIST </a:t>
            </a:r>
            <a:r>
              <a:rPr lang="en-US" sz="1200" dirty="0">
                <a:solidFill>
                  <a:schemeClr val="bg2">
                    <a:lumMod val="75000"/>
                  </a:schemeClr>
                </a:solidFill>
                <a:latin typeface="Arial" panose="020B0604020202020204" pitchFamily="34" charset="0"/>
              </a:rPr>
              <a:t>Special Publication </a:t>
            </a:r>
            <a:r>
              <a:rPr lang="en-US" sz="1200" dirty="0" smtClean="0">
                <a:solidFill>
                  <a:schemeClr val="bg2">
                    <a:lumMod val="75000"/>
                  </a:schemeClr>
                </a:solidFill>
                <a:latin typeface="Arial" panose="020B0604020202020204" pitchFamily="34" charset="0"/>
              </a:rPr>
              <a:t>800-37 </a:t>
            </a:r>
            <a:r>
              <a:rPr lang="en-US" sz="900" dirty="0" smtClean="0">
                <a:solidFill>
                  <a:schemeClr val="bg2">
                    <a:lumMod val="75000"/>
                  </a:schemeClr>
                </a:solidFill>
                <a:latin typeface="Arial" panose="020B0604020202020204" pitchFamily="34" charset="0"/>
              </a:rPr>
              <a:t>Revision 1</a:t>
            </a:r>
          </a:p>
          <a:p>
            <a:pPr lvl="0"/>
            <a:r>
              <a:rPr lang="en-US" sz="1200" dirty="0">
                <a:solidFill>
                  <a:schemeClr val="bg2">
                    <a:lumMod val="75000"/>
                  </a:schemeClr>
                </a:solidFill>
                <a:latin typeface="Arial" panose="020B0604020202020204" pitchFamily="34" charset="0"/>
              </a:rPr>
              <a:t>Guide for Applying the Risk Management Framework to Federal Information Systems </a:t>
            </a:r>
          </a:p>
          <a:p>
            <a:pPr lvl="0"/>
            <a:r>
              <a:rPr lang="en-US" sz="1000" i="1" dirty="0">
                <a:solidFill>
                  <a:schemeClr val="bg2">
                    <a:lumMod val="75000"/>
                  </a:schemeClr>
                </a:solidFill>
                <a:latin typeface="Arial" panose="020B0604020202020204" pitchFamily="34" charset="0"/>
              </a:rPr>
              <a:t>A Security Life Cycle Approach </a:t>
            </a:r>
            <a:endParaRPr lang="en-US" sz="1200" dirty="0">
              <a:solidFill>
                <a:schemeClr val="bg2">
                  <a:lumMod val="75000"/>
                </a:schemeClr>
              </a:solidFill>
            </a:endParaRPr>
          </a:p>
        </p:txBody>
      </p:sp>
    </p:spTree>
    <p:extLst>
      <p:ext uri="{BB962C8B-B14F-4D97-AF65-F5344CB8AC3E}">
        <p14:creationId xmlns:p14="http://schemas.microsoft.com/office/powerpoint/2010/main" val="1944147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83</a:t>
            </a:fld>
            <a:endParaRPr lang="en-US" dirty="0"/>
          </a:p>
        </p:txBody>
      </p:sp>
      <p:sp>
        <p:nvSpPr>
          <p:cNvPr id="3" name="Rectangle 2"/>
          <p:cNvSpPr/>
          <p:nvPr/>
        </p:nvSpPr>
        <p:spPr>
          <a:xfrm>
            <a:off x="4911246" y="4374981"/>
            <a:ext cx="2048540" cy="1528789"/>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b="1">
              <a:solidFill>
                <a:prstClr val="white"/>
              </a:solidFill>
            </a:endParaRPr>
          </a:p>
        </p:txBody>
      </p:sp>
      <p:sp>
        <p:nvSpPr>
          <p:cNvPr id="4" name="Rectangle 3"/>
          <p:cNvSpPr/>
          <p:nvPr/>
        </p:nvSpPr>
        <p:spPr>
          <a:xfrm>
            <a:off x="5520615" y="2677005"/>
            <a:ext cx="2024644" cy="2678406"/>
          </a:xfrm>
          <a:prstGeom prst="rect">
            <a:avLst/>
          </a:prstGeom>
          <a:solidFill>
            <a:schemeClr val="bg1"/>
          </a:solidFill>
          <a:ln w="76200">
            <a:solidFill>
              <a:schemeClr val="tx2">
                <a:lumMod val="50000"/>
              </a:schemeClr>
            </a:solidFill>
          </a:ln>
          <a:effectLst>
            <a:outerShdw blurRad="50800" dist="38100" dir="2700000" algn="tl" rotWithShape="0">
              <a:prstClr val="black">
                <a:alpha val="40000"/>
              </a:prstClr>
            </a:outerShdw>
          </a:effectLst>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endParaRPr lang="en-US" b="1" dirty="0" smtClean="0">
              <a:solidFill>
                <a:schemeClr val="tx1"/>
              </a:solidFill>
            </a:endParaRPr>
          </a:p>
        </p:txBody>
      </p:sp>
      <p:sp>
        <p:nvSpPr>
          <p:cNvPr id="5" name="Rectangle 4"/>
          <p:cNvSpPr/>
          <p:nvPr/>
        </p:nvSpPr>
        <p:spPr>
          <a:xfrm>
            <a:off x="6126349" y="4135623"/>
            <a:ext cx="2696139" cy="1530954"/>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endParaRPr lang="en-US" sz="2000" b="1" dirty="0">
              <a:solidFill>
                <a:schemeClr val="tx1"/>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090" y="3791904"/>
            <a:ext cx="213360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900" y="2667000"/>
            <a:ext cx="33893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41266"/>
            <a:ext cx="29146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960630" y="4933754"/>
            <a:ext cx="1973252" cy="291871"/>
          </a:xfrm>
          <a:prstGeom prst="rect">
            <a:avLst/>
          </a:prstGeom>
          <a:no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6387" y="3468687"/>
            <a:ext cx="32131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826" y="4217364"/>
            <a:ext cx="197485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3037" y="3726650"/>
            <a:ext cx="1255713"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100585" y="4126048"/>
            <a:ext cx="2709997" cy="1530954"/>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r>
              <a:rPr lang="en-US" sz="2000" b="1" dirty="0" smtClean="0">
                <a:solidFill>
                  <a:schemeClr val="tx1"/>
                </a:solidFill>
              </a:rPr>
              <a:t>Processes</a:t>
            </a:r>
            <a:endParaRPr lang="en-US" sz="2000" b="1" dirty="0">
              <a:solidFill>
                <a:schemeClr val="tx1"/>
              </a:solidFill>
            </a:endParaRPr>
          </a:p>
        </p:txBody>
      </p:sp>
      <p:sp>
        <p:nvSpPr>
          <p:cNvPr id="14" name="Rectangle 13"/>
          <p:cNvSpPr/>
          <p:nvPr/>
        </p:nvSpPr>
        <p:spPr>
          <a:xfrm>
            <a:off x="5509232" y="2667430"/>
            <a:ext cx="2016169" cy="2678406"/>
          </a:xfrm>
          <a:prstGeom prst="rect">
            <a:avLst/>
          </a:prstGeom>
          <a:solidFill>
            <a:schemeClr val="bg1"/>
          </a:solidFill>
          <a:ln w="76200">
            <a:solidFill>
              <a:schemeClr val="tx2">
                <a:lumMod val="50000"/>
              </a:schemeClr>
            </a:solidFill>
          </a:ln>
          <a:effectLst>
            <a:outerShdw blurRad="50800" dist="38100" dir="2700000" algn="tl" rotWithShape="0">
              <a:prstClr val="black">
                <a:alpha val="40000"/>
              </a:prstClr>
            </a:outerShdw>
          </a:effectLst>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r>
              <a:rPr lang="en-US" b="1" dirty="0" smtClean="0">
                <a:solidFill>
                  <a:schemeClr val="tx1"/>
                </a:solidFill>
              </a:rPr>
              <a:t>Requirements</a:t>
            </a:r>
          </a:p>
        </p:txBody>
      </p:sp>
      <p:grpSp>
        <p:nvGrpSpPr>
          <p:cNvPr id="15" name="Group 14"/>
          <p:cNvGrpSpPr/>
          <p:nvPr/>
        </p:nvGrpSpPr>
        <p:grpSpPr>
          <a:xfrm>
            <a:off x="4891389" y="4336073"/>
            <a:ext cx="2064403" cy="1558122"/>
            <a:chOff x="4600193" y="2814219"/>
            <a:chExt cx="2064403" cy="1558122"/>
          </a:xfrm>
        </p:grpSpPr>
        <p:sp>
          <p:nvSpPr>
            <p:cNvPr id="16" name="Rectangle 15"/>
            <p:cNvSpPr/>
            <p:nvPr/>
          </p:nvSpPr>
          <p:spPr>
            <a:xfrm>
              <a:off x="4600193" y="2843552"/>
              <a:ext cx="2048540" cy="1528789"/>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Work </a:t>
              </a:r>
              <a:r>
                <a:rPr lang="en-US" sz="1600" b="1" dirty="0" smtClean="0">
                  <a:solidFill>
                    <a:schemeClr val="tx1"/>
                  </a:solidFill>
                </a:rPr>
                <a:t>Loads</a:t>
              </a:r>
              <a:endParaRPr lang="en-US" sz="1600" b="1" dirty="0">
                <a:solidFill>
                  <a:schemeClr val="tx1"/>
                </a:solidFill>
              </a:endParaRPr>
            </a:p>
          </p:txBody>
        </p:sp>
        <p:cxnSp>
          <p:nvCxnSpPr>
            <p:cNvPr id="17" name="Straight Connector 16"/>
            <p:cNvCxnSpPr/>
            <p:nvPr/>
          </p:nvCxnSpPr>
          <p:spPr>
            <a:xfrm>
              <a:off x="4616056" y="3402325"/>
              <a:ext cx="2048540" cy="0"/>
            </a:xfrm>
            <a:prstGeom prst="line">
              <a:avLst/>
            </a:prstGeom>
            <a:ln w="9525">
              <a:solidFill>
                <a:schemeClr val="accent4"/>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4047" y="3691273"/>
              <a:ext cx="2048540" cy="0"/>
            </a:xfrm>
            <a:prstGeom prst="line">
              <a:avLst/>
            </a:prstGeom>
            <a:ln w="9525">
              <a:solidFill>
                <a:schemeClr val="accent4"/>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00193" y="3980221"/>
              <a:ext cx="2048540" cy="0"/>
            </a:xfrm>
            <a:prstGeom prst="line">
              <a:avLst/>
            </a:prstGeom>
            <a:ln w="9525">
              <a:solidFill>
                <a:schemeClr val="accent4"/>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5086166" y="2814219"/>
              <a:ext cx="1051748" cy="650857"/>
              <a:chOff x="2838312" y="2788461"/>
              <a:chExt cx="1051748" cy="650857"/>
            </a:xfrm>
          </p:grpSpPr>
          <p:cxnSp>
            <p:nvCxnSpPr>
              <p:cNvPr id="23" name="Straight Connector 22"/>
              <p:cNvCxnSpPr/>
              <p:nvPr/>
            </p:nvCxnSpPr>
            <p:spPr>
              <a:xfrm>
                <a:off x="2838312" y="2788461"/>
                <a:ext cx="0" cy="506383"/>
              </a:xfrm>
              <a:prstGeom prst="line">
                <a:avLst/>
              </a:prstGeom>
              <a:ln w="9525">
                <a:solidFill>
                  <a:schemeClr val="accent4">
                    <a:lumMod val="40000"/>
                    <a:lumOff val="60000"/>
                  </a:schemeClr>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378086" y="2860698"/>
                <a:ext cx="8552" cy="356161"/>
              </a:xfrm>
              <a:prstGeom prst="line">
                <a:avLst/>
              </a:prstGeom>
              <a:ln w="9525">
                <a:solidFill>
                  <a:schemeClr val="accent4">
                    <a:lumMod val="40000"/>
                    <a:lumOff val="60000"/>
                  </a:schemeClr>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890060" y="2932935"/>
                <a:ext cx="0" cy="506383"/>
              </a:xfrm>
              <a:prstGeom prst="line">
                <a:avLst/>
              </a:prstGeom>
              <a:ln w="9525">
                <a:solidFill>
                  <a:schemeClr val="accent4">
                    <a:lumMod val="40000"/>
                    <a:lumOff val="60000"/>
                  </a:schemeClr>
                </a:solidFill>
                <a:prstDash val="dash"/>
              </a:ln>
              <a:scene3d>
                <a:camera prst="isometricOffAxis2Left"/>
                <a:lightRig rig="threePt" dir="t"/>
              </a:scene3d>
            </p:spPr>
            <p:style>
              <a:lnRef idx="1">
                <a:schemeClr val="accent1"/>
              </a:lnRef>
              <a:fillRef idx="0">
                <a:schemeClr val="accent1"/>
              </a:fillRef>
              <a:effectRef idx="0">
                <a:schemeClr val="accent1"/>
              </a:effectRef>
              <a:fontRef idx="minor">
                <a:schemeClr val="tx1"/>
              </a:fontRef>
            </p:style>
          </p:cxnSp>
        </p:grpSp>
      </p:grpSp>
      <p:sp>
        <p:nvSpPr>
          <p:cNvPr id="26" name="Rectangle 25"/>
          <p:cNvSpPr/>
          <p:nvPr/>
        </p:nvSpPr>
        <p:spPr>
          <a:xfrm>
            <a:off x="949343" y="2156290"/>
            <a:ext cx="2048540" cy="1528789"/>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400" b="1">
              <a:solidFill>
                <a:prstClr val="white"/>
              </a:solidFill>
            </a:endParaRPr>
          </a:p>
        </p:txBody>
      </p:sp>
      <p:sp>
        <p:nvSpPr>
          <p:cNvPr id="27" name="Rectangle 26"/>
          <p:cNvSpPr/>
          <p:nvPr/>
        </p:nvSpPr>
        <p:spPr>
          <a:xfrm>
            <a:off x="1558712" y="458314"/>
            <a:ext cx="2024644" cy="2678406"/>
          </a:xfrm>
          <a:prstGeom prst="rect">
            <a:avLst/>
          </a:prstGeom>
          <a:solidFill>
            <a:schemeClr val="bg1"/>
          </a:solidFill>
          <a:ln w="76200">
            <a:solidFill>
              <a:schemeClr val="tx2">
                <a:lumMod val="50000"/>
              </a:schemeClr>
            </a:solidFill>
          </a:ln>
          <a:effectLst>
            <a:outerShdw blurRad="50800" dist="38100" dir="2700000" algn="tl" rotWithShape="0">
              <a:prstClr val="black">
                <a:alpha val="40000"/>
              </a:prstClr>
            </a:outerShdw>
          </a:effectLst>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endParaRPr lang="en-US" b="1" dirty="0" smtClean="0">
              <a:solidFill>
                <a:schemeClr val="tx1"/>
              </a:solidFill>
            </a:endParaRPr>
          </a:p>
        </p:txBody>
      </p:sp>
      <p:sp>
        <p:nvSpPr>
          <p:cNvPr id="28" name="Rectangle 27"/>
          <p:cNvSpPr/>
          <p:nvPr/>
        </p:nvSpPr>
        <p:spPr>
          <a:xfrm>
            <a:off x="2164446" y="1916932"/>
            <a:ext cx="2696139" cy="1530954"/>
          </a:xfrm>
          <a:prstGeom prst="rect">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fontAlgn="auto">
              <a:spcBef>
                <a:spcPts val="0"/>
              </a:spcBef>
              <a:spcAft>
                <a:spcPts val="0"/>
              </a:spcAft>
            </a:pPr>
            <a:endParaRPr lang="en-US" sz="2000" b="1" dirty="0">
              <a:solidFill>
                <a:schemeClr val="tx1"/>
              </a:solidFill>
            </a:endParaRPr>
          </a:p>
        </p:txBody>
      </p:sp>
      <p:pic>
        <p:nvPicPr>
          <p:cNvPr id="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187" y="1573213"/>
            <a:ext cx="2133600" cy="269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997" y="448309"/>
            <a:ext cx="3389313"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7" y="2022575"/>
            <a:ext cx="29146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a:xfrm>
            <a:off x="998727" y="2715063"/>
            <a:ext cx="1973252" cy="291871"/>
          </a:xfrm>
          <a:prstGeom prst="rect">
            <a:avLst/>
          </a:prstGeom>
          <a:no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3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484" y="1249996"/>
            <a:ext cx="32131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923" y="1998673"/>
            <a:ext cx="197485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1134" y="1507959"/>
            <a:ext cx="1255713"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ircular Arrow 49"/>
          <p:cNvSpPr/>
          <p:nvPr/>
        </p:nvSpPr>
        <p:spPr>
          <a:xfrm>
            <a:off x="6071126" y="3219040"/>
            <a:ext cx="1285181" cy="1342924"/>
          </a:xfrm>
          <a:prstGeom prst="circularArrow">
            <a:avLst/>
          </a:prstGeom>
          <a:solidFill>
            <a:schemeClr val="bg1"/>
          </a:solidFill>
          <a:ln w="38100">
            <a:solidFill>
              <a:schemeClr val="tx2">
                <a:lumMod val="50000"/>
              </a:schemeClr>
            </a:solidFill>
          </a:ln>
          <a:effectLst>
            <a:outerShdw blurRad="50800" dist="38100" dir="2700000" algn="tl" rotWithShape="0">
              <a:prstClr val="black">
                <a:alpha val="40000"/>
              </a:prstClr>
            </a:outerShdw>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endParaRPr>
          </a:p>
        </p:txBody>
      </p:sp>
      <p:sp>
        <p:nvSpPr>
          <p:cNvPr id="51" name="Circular Arrow 50"/>
          <p:cNvSpPr/>
          <p:nvPr/>
        </p:nvSpPr>
        <p:spPr>
          <a:xfrm rot="5400000">
            <a:off x="6961625" y="4090998"/>
            <a:ext cx="1285181" cy="1342924"/>
          </a:xfrm>
          <a:prstGeom prst="circularArrow">
            <a:avLst/>
          </a:prstGeom>
          <a:solidFill>
            <a:schemeClr val="bg1"/>
          </a:solidFill>
          <a:ln w="76200">
            <a:solidFill>
              <a:schemeClr val="tx2">
                <a:lumMod val="50000"/>
              </a:schemeClr>
            </a:solidFill>
          </a:ln>
          <a:effectLst>
            <a:outerShdw blurRad="50800" dist="38100" dir="2700000" algn="tl" rotWithShape="0">
              <a:prstClr val="black">
                <a:alpha val="40000"/>
              </a:prstClr>
            </a:outerShdw>
          </a:effectLst>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a:solidFill>
                <a:schemeClr val="tx1"/>
              </a:solidFill>
            </a:endParaRPr>
          </a:p>
        </p:txBody>
      </p:sp>
      <p:sp>
        <p:nvSpPr>
          <p:cNvPr id="52" name="Circular Arrow 51"/>
          <p:cNvSpPr/>
          <p:nvPr/>
        </p:nvSpPr>
        <p:spPr>
          <a:xfrm flipV="1">
            <a:off x="5200886" y="4676876"/>
            <a:ext cx="1285181" cy="1342924"/>
          </a:xfrm>
          <a:prstGeom prst="circularArrow">
            <a:avLst/>
          </a:prstGeom>
          <a:solidFill>
            <a:schemeClr val="bg1"/>
          </a:solidFill>
          <a:ln w="76200">
            <a:solidFill>
              <a:schemeClr val="tx2">
                <a:lumMod val="50000"/>
              </a:schemeClr>
            </a:solidFill>
          </a:ln>
          <a:effectLst>
            <a:outerShdw blurRad="50800" dist="38100" dir="2700000" algn="tl" rotWithShape="0">
              <a:prstClr val="black">
                <a:alpha val="40000"/>
              </a:prstClr>
            </a:outerShdw>
          </a:effectLst>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a:solidFill>
                <a:schemeClr val="tx1"/>
              </a:solidFill>
            </a:endParaRPr>
          </a:p>
        </p:txBody>
      </p:sp>
    </p:spTree>
    <p:extLst>
      <p:ext uri="{BB962C8B-B14F-4D97-AF65-F5344CB8AC3E}">
        <p14:creationId xmlns:p14="http://schemas.microsoft.com/office/powerpoint/2010/main" val="4016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left)">
                                      <p:cBhvr>
                                        <p:cTn id="16" dur="500"/>
                                        <p:tgtEl>
                                          <p:spTgt spid="12"/>
                                        </p:tgtEl>
                                      </p:cBhvr>
                                    </p:animEffect>
                                  </p:childTnLst>
                                </p:cTn>
                              </p:par>
                              <p:par>
                                <p:cTn id="17" presetID="1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ppt_x</p:attrName>
                                        </p:attrNameLst>
                                      </p:cBhvr>
                                      <p:tavLst>
                                        <p:tav tm="0">
                                          <p:val>
                                            <p:strVal val="#ppt_x+#ppt_w*1.125000"/>
                                          </p:val>
                                        </p:tav>
                                        <p:tav tm="100000">
                                          <p:val>
                                            <p:strVal val="#ppt_x"/>
                                          </p:val>
                                        </p:tav>
                                      </p:tavLst>
                                    </p:anim>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down)">
                                      <p:cBhvr>
                                        <p:cTn id="26" dur="500"/>
                                        <p:tgtEl>
                                          <p:spTgt spid="10"/>
                                        </p:tgtEl>
                                      </p:cBhvr>
                                    </p:animEffect>
                                  </p:childTnLst>
                                </p:cTn>
                              </p:par>
                              <p:par>
                                <p:cTn id="27" presetID="12" presetClass="entr" presetSubtype="1"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dow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out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p:tgtEl>
                                          <p:spTgt spid="34"/>
                                        </p:tgtEl>
                                        <p:attrNameLst>
                                          <p:attrName>ppt_y</p:attrName>
                                        </p:attrNameLst>
                                      </p:cBhvr>
                                      <p:tavLst>
                                        <p:tav tm="0">
                                          <p:val>
                                            <p:strVal val="#ppt_y+#ppt_h*1.125000"/>
                                          </p:val>
                                        </p:tav>
                                        <p:tav tm="100000">
                                          <p:val>
                                            <p:strVal val="#ppt_y"/>
                                          </p:val>
                                        </p:tav>
                                      </p:tavLst>
                                    </p:anim>
                                    <p:animEffect transition="in" filter="wipe(up)">
                                      <p:cBhvr>
                                        <p:cTn id="51" dur="500"/>
                                        <p:tgtEl>
                                          <p:spTgt spid="34"/>
                                        </p:tgtEl>
                                      </p:cBhvr>
                                    </p:animEffect>
                                  </p:childTnLst>
                                </p:cTn>
                              </p:par>
                              <p:par>
                                <p:cTn id="52" presetID="12" presetClass="entr" presetSubtype="4"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additive="base">
                                        <p:cTn id="54" dur="500"/>
                                        <p:tgtEl>
                                          <p:spTgt spid="31"/>
                                        </p:tgtEl>
                                        <p:attrNameLst>
                                          <p:attrName>ppt_y</p:attrName>
                                        </p:attrNameLst>
                                      </p:cBhvr>
                                      <p:tavLst>
                                        <p:tav tm="0">
                                          <p:val>
                                            <p:strVal val="#ppt_y+#ppt_h*1.125000"/>
                                          </p:val>
                                        </p:tav>
                                        <p:tav tm="100000">
                                          <p:val>
                                            <p:strVal val="#ppt_y"/>
                                          </p:val>
                                        </p:tav>
                                      </p:tavLst>
                                    </p:anim>
                                    <p:animEffect transition="in" filter="wipe(up)">
                                      <p:cBhvr>
                                        <p:cTn id="55" dur="500"/>
                                        <p:tgtEl>
                                          <p:spTgt spid="31"/>
                                        </p:tgtEl>
                                      </p:cBhvr>
                                    </p:animEffect>
                                  </p:childTnLst>
                                </p:cTn>
                              </p:par>
                              <p:par>
                                <p:cTn id="56" presetID="12" presetClass="entr" presetSubtype="2"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additive="base">
                                        <p:cTn id="58" dur="500"/>
                                        <p:tgtEl>
                                          <p:spTgt spid="35"/>
                                        </p:tgtEl>
                                        <p:attrNameLst>
                                          <p:attrName>ppt_x</p:attrName>
                                        </p:attrNameLst>
                                      </p:cBhvr>
                                      <p:tavLst>
                                        <p:tav tm="0">
                                          <p:val>
                                            <p:strVal val="#ppt_x+#ppt_w*1.125000"/>
                                          </p:val>
                                        </p:tav>
                                        <p:tav tm="100000">
                                          <p:val>
                                            <p:strVal val="#ppt_x"/>
                                          </p:val>
                                        </p:tav>
                                      </p:tavLst>
                                    </p:anim>
                                    <p:animEffect transition="in" filter="wipe(left)">
                                      <p:cBhvr>
                                        <p:cTn id="59" dur="500"/>
                                        <p:tgtEl>
                                          <p:spTgt spid="35"/>
                                        </p:tgtEl>
                                      </p:cBhvr>
                                    </p:animEffect>
                                  </p:childTnLst>
                                </p:cTn>
                              </p:par>
                              <p:par>
                                <p:cTn id="60" presetID="12" presetClass="entr" presetSubtype="2"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p:tgtEl>
                                          <p:spTgt spid="29"/>
                                        </p:tgtEl>
                                        <p:attrNameLst>
                                          <p:attrName>ppt_x</p:attrName>
                                        </p:attrNameLst>
                                      </p:cBhvr>
                                      <p:tavLst>
                                        <p:tav tm="0">
                                          <p:val>
                                            <p:strVal val="#ppt_x+#ppt_w*1.125000"/>
                                          </p:val>
                                        </p:tav>
                                        <p:tav tm="100000">
                                          <p:val>
                                            <p:strVal val="#ppt_x"/>
                                          </p:val>
                                        </p:tav>
                                      </p:tavLst>
                                    </p:anim>
                                    <p:animEffect transition="in" filter="wipe(left)">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down)">
                                      <p:cBhvr>
                                        <p:cTn id="69" dur="500"/>
                                        <p:tgtEl>
                                          <p:spTgt spid="33"/>
                                        </p:tgtEl>
                                      </p:cBhvr>
                                    </p:animEffect>
                                  </p:childTnLst>
                                </p:cTn>
                              </p:par>
                              <p:par>
                                <p:cTn id="70" presetID="12" presetClass="entr" presetSubtype="1"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p:tgtEl>
                                          <p:spTgt spid="30"/>
                                        </p:tgtEl>
                                        <p:attrNameLst>
                                          <p:attrName>ppt_y</p:attrName>
                                        </p:attrNameLst>
                                      </p:cBhvr>
                                      <p:tavLst>
                                        <p:tav tm="0">
                                          <p:val>
                                            <p:strVal val="#ppt_y-#ppt_h*1.125000"/>
                                          </p:val>
                                        </p:tav>
                                        <p:tav tm="100000">
                                          <p:val>
                                            <p:strVal val="#ppt_y"/>
                                          </p:val>
                                        </p:tav>
                                      </p:tavLst>
                                    </p:anim>
                                    <p:animEffect transition="in" filter="wipe(down)">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0" grpId="0" animBg="1"/>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1800" dirty="0"/>
              <a:t>Open Security Foundation:  </a:t>
            </a:r>
            <a:r>
              <a:rPr lang="en-US" sz="1800" dirty="0" err="1"/>
              <a:t>datalossdb</a:t>
            </a:r>
            <a:r>
              <a:rPr lang="en-US" sz="1800" dirty="0"/>
              <a:t> and </a:t>
            </a:r>
            <a:r>
              <a:rPr lang="en-US" sz="1800" dirty="0" err="1"/>
              <a:t>osvdb</a:t>
            </a:r>
            <a:r>
              <a:rPr lang="en-US" sz="1800" dirty="0"/>
              <a:t>  (</a:t>
            </a:r>
            <a:r>
              <a:rPr lang="en-US" sz="1800" u="sng" dirty="0">
                <a:hlinkClick r:id="rId3"/>
              </a:rPr>
              <a:t>http://www.opensecurityfoundation.org/</a:t>
            </a:r>
            <a:r>
              <a:rPr lang="en-US" sz="1800" dirty="0"/>
              <a:t> )</a:t>
            </a:r>
          </a:p>
          <a:p>
            <a:r>
              <a:rPr lang="en-US" sz="1800" dirty="0"/>
              <a:t>Computer Security Institute (CSI):  </a:t>
            </a:r>
            <a:r>
              <a:rPr lang="en-US" sz="1800" u="sng" dirty="0">
                <a:hlinkClick r:id="rId4"/>
              </a:rPr>
              <a:t>http://gocsi.com/</a:t>
            </a:r>
            <a:r>
              <a:rPr lang="en-US" sz="1800" dirty="0"/>
              <a:t>	</a:t>
            </a:r>
          </a:p>
          <a:p>
            <a:r>
              <a:rPr lang="en-US" sz="1800" dirty="0"/>
              <a:t>Office of Inadequate Security:  </a:t>
            </a:r>
            <a:r>
              <a:rPr lang="en-US" sz="1800" u="sng" dirty="0">
                <a:hlinkClick r:id="rId5"/>
              </a:rPr>
              <a:t>http://www.databreaches.net/</a:t>
            </a:r>
            <a:r>
              <a:rPr lang="en-US" sz="1800" dirty="0"/>
              <a:t> </a:t>
            </a:r>
          </a:p>
          <a:p>
            <a:r>
              <a:rPr lang="en-US" sz="1800" dirty="0"/>
              <a:t>Identity Theft Resource Center: </a:t>
            </a:r>
            <a:r>
              <a:rPr lang="en-US" sz="1800" u="sng" dirty="0">
                <a:hlinkClick r:id="rId6"/>
              </a:rPr>
              <a:t>http://www.idtheftcenter.org/</a:t>
            </a:r>
            <a:endParaRPr lang="en-US" sz="1800" dirty="0"/>
          </a:p>
          <a:p>
            <a:r>
              <a:rPr lang="en-US" sz="1800" dirty="0"/>
              <a:t>ISACA:	</a:t>
            </a:r>
            <a:r>
              <a:rPr lang="en-US" sz="1800" u="sng" dirty="0">
                <a:hlinkClick r:id="rId7"/>
              </a:rPr>
              <a:t>www.isaca.org</a:t>
            </a:r>
            <a:r>
              <a:rPr lang="en-US" sz="1800" dirty="0"/>
              <a:t> </a:t>
            </a:r>
          </a:p>
          <a:p>
            <a:r>
              <a:rPr lang="en-US" sz="1800" dirty="0"/>
              <a:t>ISSA:	</a:t>
            </a:r>
            <a:r>
              <a:rPr lang="en-US" sz="1800" u="sng" dirty="0">
                <a:hlinkClick r:id="rId8"/>
              </a:rPr>
              <a:t>www.issa.org</a:t>
            </a:r>
            <a:endParaRPr lang="en-US" sz="1800" dirty="0"/>
          </a:p>
          <a:p>
            <a:r>
              <a:rPr lang="en-US" sz="1800" dirty="0" err="1"/>
              <a:t>Mitre</a:t>
            </a:r>
            <a:r>
              <a:rPr lang="en-US" sz="1800" dirty="0"/>
              <a:t> Corporation:	</a:t>
            </a:r>
            <a:r>
              <a:rPr lang="en-US" sz="1800" u="sng" dirty="0">
                <a:hlinkClick r:id="rId9"/>
              </a:rPr>
              <a:t>www.mitre.org</a:t>
            </a:r>
            <a:r>
              <a:rPr lang="en-US" sz="1800" dirty="0"/>
              <a:t> </a:t>
            </a:r>
          </a:p>
          <a:p>
            <a:r>
              <a:rPr lang="en-US" sz="1800" dirty="0"/>
              <a:t>OWASP: </a:t>
            </a:r>
            <a:r>
              <a:rPr lang="en-US" sz="1800" u="sng" dirty="0">
                <a:hlinkClick r:id="rId10"/>
              </a:rPr>
              <a:t>http://owasp.com/index.php/Main_Page</a:t>
            </a:r>
            <a:endParaRPr lang="en-US" sz="1800" dirty="0"/>
          </a:p>
          <a:p>
            <a:r>
              <a:rPr lang="en-US" sz="1800" dirty="0"/>
              <a:t>Privacy Rights Clearing House:  </a:t>
            </a:r>
            <a:r>
              <a:rPr lang="en-US" sz="1800" u="sng" dirty="0">
                <a:hlinkClick r:id="rId11"/>
              </a:rPr>
              <a:t>http://www.privacyrights.org/</a:t>
            </a:r>
            <a:r>
              <a:rPr lang="en-US" sz="1800" dirty="0"/>
              <a:t> </a:t>
            </a:r>
          </a:p>
          <a:p>
            <a:r>
              <a:rPr lang="en-US" sz="1800" dirty="0"/>
              <a:t>SANS:	</a:t>
            </a:r>
            <a:r>
              <a:rPr lang="en-US" sz="1800" u="sng" dirty="0">
                <a:hlinkClick r:id="rId12"/>
              </a:rPr>
              <a:t>www.sans.org</a:t>
            </a:r>
            <a:endParaRPr lang="en-US" sz="1800" dirty="0"/>
          </a:p>
          <a:p>
            <a:r>
              <a:rPr lang="en-US" sz="1800" dirty="0"/>
              <a:t>The </a:t>
            </a:r>
            <a:r>
              <a:rPr lang="en-US" sz="1800" dirty="0" err="1"/>
              <a:t>Ponemon</a:t>
            </a:r>
            <a:r>
              <a:rPr lang="en-US" sz="1800" dirty="0"/>
              <a:t> Institute:  </a:t>
            </a:r>
            <a:r>
              <a:rPr lang="en-US" sz="1800" u="sng" dirty="0">
                <a:hlinkClick r:id="rId13"/>
              </a:rPr>
              <a:t>www.ponemon.org</a:t>
            </a:r>
            <a:r>
              <a:rPr lang="en-US" sz="1800" dirty="0"/>
              <a:t> </a:t>
            </a:r>
            <a:endParaRPr lang="en-US" sz="1800" dirty="0" smtClean="0"/>
          </a:p>
          <a:p>
            <a:r>
              <a:rPr lang="en-US" sz="1800" dirty="0">
                <a:hlinkClick r:id="rId14"/>
              </a:rPr>
              <a:t>www.databreachcalculator.com</a:t>
            </a:r>
            <a:r>
              <a:rPr lang="en-US" sz="1800" dirty="0"/>
              <a:t>.</a:t>
            </a:r>
          </a:p>
        </p:txBody>
      </p:sp>
      <p:sp>
        <p:nvSpPr>
          <p:cNvPr id="3" name="Title 2"/>
          <p:cNvSpPr>
            <a:spLocks noGrp="1"/>
          </p:cNvSpPr>
          <p:nvPr>
            <p:ph type="title"/>
          </p:nvPr>
        </p:nvSpPr>
        <p:spPr/>
        <p:txBody>
          <a:bodyPr/>
          <a:lstStyle/>
          <a:p>
            <a:r>
              <a:rPr lang="en-US" dirty="0" smtClean="0"/>
              <a:t>Data Breach Sources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9</a:t>
            </a:fld>
            <a:endParaRPr lang="en-US"/>
          </a:p>
        </p:txBody>
      </p:sp>
      <p:sp>
        <p:nvSpPr>
          <p:cNvPr id="5" name="TextBox 4"/>
          <p:cNvSpPr txBox="1"/>
          <p:nvPr/>
        </p:nvSpPr>
        <p:spPr>
          <a:xfrm>
            <a:off x="381000" y="6096000"/>
            <a:ext cx="8077200" cy="369332"/>
          </a:xfrm>
          <a:prstGeom prst="rect">
            <a:avLst/>
          </a:prstGeom>
          <a:noFill/>
        </p:spPr>
        <p:txBody>
          <a:bodyPr wrap="square" rtlCol="0">
            <a:spAutoFit/>
          </a:bodyPr>
          <a:lstStyle/>
          <a:p>
            <a:r>
              <a:rPr lang="en-US" dirty="0" smtClean="0"/>
              <a:t>List Compiled by: Patrick </a:t>
            </a:r>
            <a:r>
              <a:rPr lang="en-US" dirty="0" err="1" smtClean="0"/>
              <a:t>Florer</a:t>
            </a:r>
            <a:endParaRPr lang="en-US" dirty="0"/>
          </a:p>
        </p:txBody>
      </p:sp>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3884400" y="5822640"/>
              <a:ext cx="360" cy="18360"/>
            </p14:xfrm>
          </p:contentPart>
        </mc:Choice>
        <mc:Fallback xmlns="">
          <p:pic>
            <p:nvPicPr>
              <p:cNvPr id="8" name="Ink 7"/>
              <p:cNvPicPr/>
              <p:nvPr/>
            </p:nvPicPr>
            <p:blipFill>
              <a:blip r:embed="rId16"/>
              <a:stretch>
                <a:fillRect/>
              </a:stretch>
            </p:blipFill>
            <p:spPr>
              <a:xfrm>
                <a:off x="3868560" y="5759280"/>
                <a:ext cx="32400" cy="145080"/>
              </a:xfrm>
              <a:prstGeom prst="rect">
                <a:avLst/>
              </a:prstGeom>
            </p:spPr>
          </p:pic>
        </mc:Fallback>
      </mc:AlternateContent>
    </p:spTree>
    <p:extLst>
      <p:ext uri="{BB962C8B-B14F-4D97-AF65-F5344CB8AC3E}">
        <p14:creationId xmlns:p14="http://schemas.microsoft.com/office/powerpoint/2010/main" val="3227649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3873</Words>
  <Application>Microsoft Office PowerPoint</Application>
  <PresentationFormat>On-screen Show (4:3)</PresentationFormat>
  <Paragraphs>549</Paragraphs>
  <Slides>83</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MS PGothic</vt:lpstr>
      <vt:lpstr>Arial</vt:lpstr>
      <vt:lpstr>Arial Black</vt:lpstr>
      <vt:lpstr>Calibri</vt:lpstr>
      <vt:lpstr>Calibri Light</vt:lpstr>
      <vt:lpstr>Century Gothic</vt:lpstr>
      <vt:lpstr>Gisha</vt:lpstr>
      <vt:lpstr>Tahoma</vt:lpstr>
      <vt:lpstr>Wingdings</vt:lpstr>
      <vt:lpstr>SMU Slide TEMPLATE 20100603.ver01a</vt:lpstr>
      <vt:lpstr>Session 12 - Emerging Compromise</vt:lpstr>
      <vt:lpstr>Housekeeping</vt:lpstr>
      <vt:lpstr>Academic Sessions</vt:lpstr>
      <vt:lpstr>Comparison of Our Class to CISSP Domains</vt:lpstr>
      <vt:lpstr>PROJECT PRESENTATIONS</vt:lpstr>
      <vt:lpstr>Tales from the Crypt.</vt:lpstr>
      <vt:lpstr>PowerPoint Presentation</vt:lpstr>
      <vt:lpstr>PowerPoint Presentation</vt:lpstr>
      <vt:lpstr>Data Breach Sources</vt:lpstr>
      <vt:lpstr>Data Trend Analysis Sources</vt:lpstr>
      <vt:lpstr>PowerPoint Presentation</vt:lpstr>
      <vt:lpstr>Let’s Get Started.</vt:lpstr>
      <vt:lpstr>Emerging Compromise</vt:lpstr>
      <vt:lpstr>Soft Skills</vt:lpstr>
      <vt:lpstr>PowerPoint Presentation</vt:lpstr>
      <vt:lpstr>What if They Just Don't Get It?</vt:lpstr>
      <vt:lpstr>Technically Speaking.</vt:lpstr>
      <vt:lpstr>Tips for Better Email Messages</vt:lpstr>
      <vt:lpstr>Tips for Better Email Messages</vt:lpstr>
      <vt:lpstr>In-Person Conversations</vt:lpstr>
      <vt:lpstr>In-Person Conversations</vt:lpstr>
      <vt:lpstr>Presenting to Managers and Executives</vt:lpstr>
      <vt:lpstr>The Elevator Pitch</vt:lpstr>
      <vt:lpstr>Security Elevator Pitch – Example 1</vt:lpstr>
      <vt:lpstr>Security Elevator Pitch – Example 2</vt:lpstr>
      <vt:lpstr>At a Social Networking Reception</vt:lpstr>
      <vt:lpstr>At a Social Networking Reception</vt:lpstr>
      <vt:lpstr>Improving Communication Skills</vt:lpstr>
      <vt:lpstr>Notes on Good Resources</vt:lpstr>
      <vt:lpstr>Excellent Cheat Sheets</vt:lpstr>
      <vt:lpstr>Exploring  THE DARK SIDE</vt:lpstr>
      <vt:lpstr>How would a professional criminal use the information we studied in this course against you?</vt:lpstr>
      <vt:lpstr>What we studied</vt:lpstr>
      <vt:lpstr>PowerPoint Presentation</vt:lpstr>
      <vt:lpstr>PowerPoint Presentation</vt:lpstr>
      <vt:lpstr>PowerPoint Presentation</vt:lpstr>
      <vt:lpstr>IPV4 vs. IPV6</vt:lpstr>
      <vt:lpstr>Understand what your vendor can provide</vt:lpstr>
      <vt:lpstr>PowerPoint Presentation</vt:lpstr>
      <vt:lpstr>Governance is Critical to Risk Management Using Controls to Protect Information Assets… Start with the right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Tales from the Crypt.</vt:lpstr>
      <vt:lpstr>Data Breach Sources</vt:lpstr>
      <vt:lpstr>Data Trend Analysis Sources</vt:lpstr>
      <vt:lpstr>Data theft: Top 5 most expensive data breaches </vt:lpstr>
      <vt:lpstr>US Veterans Affairs - $25-$30 million</vt:lpstr>
      <vt:lpstr>Heartland Payment Systems - $140 million</vt:lpstr>
      <vt:lpstr>TJX – $256 million or more</vt:lpstr>
      <vt:lpstr>(tie) Epsilon - to be determined</vt:lpstr>
      <vt:lpstr>(tie) Sony - to be determined</vt:lpstr>
      <vt:lpstr>Penetration Testing </vt:lpstr>
      <vt:lpstr>Penetration Testing Methodologies</vt:lpstr>
      <vt:lpstr>PowerPoint Presentation</vt:lpstr>
      <vt:lpstr>Additional Key Terms</vt:lpstr>
      <vt:lpstr>DEMONSTRATION</vt:lpstr>
      <vt:lpstr>Need Access to Another VM</vt:lpstr>
      <vt:lpstr>PowerPoint Presentation</vt:lpstr>
      <vt:lpstr>Final Thoughts</vt:lpstr>
      <vt:lpstr>Final Thoughts</vt:lpstr>
      <vt:lpstr>From Authorities to Audits</vt:lpstr>
      <vt:lpstr>Effectively Managed IT Controls</vt:lpstr>
      <vt:lpstr>PowerPoint Presentation</vt:lpstr>
      <vt:lpstr>Additional Materials</vt:lpstr>
      <vt:lpstr>Today's Materials</vt:lpstr>
      <vt:lpstr>Metrics Overview</vt:lpstr>
      <vt:lpstr>Metrics</vt:lpstr>
      <vt:lpstr>Metrics</vt:lpstr>
      <vt:lpstr>Metrics</vt:lpstr>
      <vt:lpstr>Metrics</vt:lpstr>
      <vt:lpstr>Metrics</vt:lpstr>
      <vt:lpstr>Metrics</vt:lpstr>
      <vt:lpstr>MODELS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2016-06-21T16:11:57Z</dcterms:modified>
</cp:coreProperties>
</file>